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20"/>
  </p:notesMasterIdLst>
  <p:handoutMasterIdLst>
    <p:handoutMasterId r:id="rId21"/>
  </p:handoutMasterIdLst>
  <p:sldIdLst>
    <p:sldId id="527" r:id="rId5"/>
    <p:sldId id="526" r:id="rId6"/>
    <p:sldId id="480" r:id="rId7"/>
    <p:sldId id="544" r:id="rId8"/>
    <p:sldId id="543" r:id="rId9"/>
    <p:sldId id="380" r:id="rId10"/>
    <p:sldId id="532" r:id="rId11"/>
    <p:sldId id="556" r:id="rId12"/>
    <p:sldId id="559" r:id="rId13"/>
    <p:sldId id="560" r:id="rId14"/>
    <p:sldId id="558" r:id="rId15"/>
    <p:sldId id="562" r:id="rId16"/>
    <p:sldId id="533" r:id="rId17"/>
    <p:sldId id="563" r:id="rId18"/>
    <p:sldId id="5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örre - multipurpose template" id="{2D78C04B-A168-479C-9541-E3B6372F0BA9}">
          <p14:sldIdLst>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4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3" autoAdjust="0"/>
    <p:restoredTop sz="89023" autoAdjust="0"/>
  </p:normalViewPr>
  <p:slideViewPr>
    <p:cSldViewPr snapToGrid="0">
      <p:cViewPr varScale="1">
        <p:scale>
          <a:sx n="51" d="100"/>
          <a:sy n="51" d="100"/>
        </p:scale>
        <p:origin x="898"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6/10/2024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p14="http://schemas.microsoft.com/office/powerpoint/2010/main" val="33065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10</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p14="http://schemas.microsoft.com/office/powerpoint/2010/main" val="194252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p14="http://schemas.microsoft.com/office/powerpoint/2010/main" val="235347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a:t>
            </a:fld>
            <a:endParaRPr lang="en-US"/>
          </a:p>
        </p:txBody>
      </p:sp>
    </p:spTree>
    <p:extLst>
      <p:ext uri="{BB962C8B-B14F-4D97-AF65-F5344CB8AC3E}">
        <p14:creationId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p14="http://schemas.microsoft.com/office/powerpoint/2010/main" val="9014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7455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8</a:t>
            </a:fld>
            <a:endParaRPr lang="en-US"/>
          </a:p>
        </p:txBody>
      </p:sp>
    </p:spTree>
    <p:extLst>
      <p:ext uri="{BB962C8B-B14F-4D97-AF65-F5344CB8AC3E}">
        <p14:creationId xmlns:p14="http://schemas.microsoft.com/office/powerpoint/2010/main" val="1069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p14="http://schemas.microsoft.com/office/powerpoint/2010/main" val="1069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a:t>your date here</a:t>
            </a:r>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41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6217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36314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979488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138863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5550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439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198587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80424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34437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20117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96987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6275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64712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567484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048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266170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7914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54642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4316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a:solidFill>
                  <a:srgbClr val="273339"/>
                </a:solidFill>
              </a:rPr>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a:solidFill>
                  <a:srgbClr val="273339"/>
                </a:solidFill>
              </a:rPr>
              <a:t>Skills:</a:t>
            </a: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249177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04587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a:solidFill>
                  <a:srgbClr val="8C9CA6"/>
                </a:solidFill>
              </a:rPr>
              <a:t>“</a:t>
            </a: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a:solidFill>
                  <a:srgbClr val="8C9CA6"/>
                </a:solidFill>
              </a:rPr>
              <a:t>“</a:t>
            </a: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a:solidFill>
                  <a:srgbClr val="8C9CA6"/>
                </a:solidFill>
              </a:rPr>
              <a:t>”</a:t>
            </a: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a:solidFill>
                  <a:srgbClr val="8C9CA6"/>
                </a:solidFill>
              </a:rPr>
              <a:t>”</a:t>
            </a: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1475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3990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707041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48410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a:t>your date here</a:t>
            </a:r>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a:t>större - a multipurpose PowerPoint template</a:t>
            </a:r>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a:solidFill>
                  <a:srgbClr val="8C9CA6"/>
                </a:solidFill>
              </a:rPr>
              <a:t>“</a:t>
            </a: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a:solidFill>
                  <a:prstClr val="white"/>
                </a:solidFil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486003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539486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391898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66550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904050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033601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099715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8853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1994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179144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403177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0873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860073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077678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028813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482490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45298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078192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127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26648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018406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616045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0709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950532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15741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666606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a:solidFill>
                  <a:srgbClr val="0095CD">
                    <a:lumMod val="20000"/>
                    <a:lumOff val="80000"/>
                  </a:srgbClr>
                </a:solidFill>
              </a:rPr>
              <a:t>S</a:t>
            </a: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a:solidFill>
                  <a:srgbClr val="F17C3F">
                    <a:lumMod val="40000"/>
                    <a:lumOff val="60000"/>
                  </a:srgbClr>
                </a:solidFill>
              </a:rPr>
              <a:t>W</a:t>
            </a: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a:solidFill>
                  <a:srgbClr val="7BB21B">
                    <a:lumMod val="40000"/>
                    <a:lumOff val="60000"/>
                  </a:srgbClr>
                </a:solidFill>
              </a:rPr>
              <a:t>O</a:t>
            </a: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a:solidFill>
                  <a:srgbClr val="9D1217">
                    <a:lumMod val="20000"/>
                    <a:lumOff val="80000"/>
                  </a:srgbClr>
                </a:solidFil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463435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a:solidFill>
                  <a:srgbClr val="0095CD">
                    <a:lumMod val="20000"/>
                    <a:lumOff val="80000"/>
                  </a:srgbClr>
                </a:solidFil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a:solidFill>
                  <a:srgbClr val="F17C3F">
                    <a:lumMod val="40000"/>
                    <a:lumOff val="60000"/>
                  </a:srgbClr>
                </a:solidFill>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a:solidFill>
                  <a:srgbClr val="7BB21B">
                    <a:lumMod val="40000"/>
                    <a:lumOff val="60000"/>
                  </a:srgbClr>
                </a:solidFill>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a:solidFill>
                  <a:srgbClr val="9D1217">
                    <a:lumMod val="20000"/>
                    <a:lumOff val="80000"/>
                  </a:srgbClr>
                </a:solidFil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041522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a:solidFill>
                  <a:srgbClr val="7BB21B">
                    <a:lumMod val="40000"/>
                    <a:lumOff val="60000"/>
                  </a:srgbClr>
                </a:solidFill>
              </a:rPr>
              <a:t>O</a:t>
            </a: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a:solidFill>
                  <a:srgbClr val="9D1217">
                    <a:lumMod val="20000"/>
                    <a:lumOff val="80000"/>
                  </a:srgbClr>
                </a:solidFill>
              </a:rPr>
              <a:t>T</a:t>
            </a: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a:solidFill>
                  <a:srgbClr val="0095CD">
                    <a:lumMod val="20000"/>
                    <a:lumOff val="80000"/>
                  </a:srgbClr>
                </a:solidFill>
              </a:rPr>
              <a:t>S</a:t>
            </a: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a:solidFill>
                  <a:srgbClr val="F17C3F">
                    <a:lumMod val="40000"/>
                    <a:lumOff val="60000"/>
                  </a:srgbClr>
                </a:solidFill>
              </a:rPr>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40322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a:solidFill>
                  <a:srgbClr val="F17C3F">
                    <a:lumMod val="40000"/>
                    <a:lumOff val="60000"/>
                  </a:srgbClr>
                </a:solidFill>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a:solidFill>
                  <a:srgbClr val="9D1217">
                    <a:lumMod val="20000"/>
                    <a:lumOff val="80000"/>
                  </a:srgbClr>
                </a:solidFill>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a:solidFill>
                  <a:srgbClr val="0095CD">
                    <a:lumMod val="20000"/>
                    <a:lumOff val="80000"/>
                  </a:srgbClr>
                </a:solidFill>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a:solidFill>
                  <a:srgbClr val="7BB21B">
                    <a:lumMod val="40000"/>
                    <a:lumOff val="60000"/>
                  </a:srgbClr>
                </a:solidFill>
              </a:rPr>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29008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7927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a:solidFill>
                  <a:srgbClr val="F17C3F">
                    <a:lumMod val="40000"/>
                    <a:lumOff val="60000"/>
                  </a:srgbClr>
                </a:solidFill>
              </a:rPr>
              <a:t>W</a:t>
            </a: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a:solidFill>
                  <a:srgbClr val="7BB21B">
                    <a:lumMod val="40000"/>
                    <a:lumOff val="60000"/>
                  </a:srgbClr>
                </a:solidFill>
              </a:rPr>
              <a:t>O</a:t>
            </a: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a:solidFill>
                  <a:srgbClr val="0095CD">
                    <a:lumMod val="20000"/>
                    <a:lumOff val="80000"/>
                  </a:srgbClr>
                </a:solidFill>
              </a:rPr>
              <a:t>S</a:t>
            </a: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a:solidFill>
                  <a:srgbClr val="9D1217">
                    <a:lumMod val="20000"/>
                    <a:lumOff val="80000"/>
                  </a:srgbClr>
                </a:solidFil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535773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60840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6314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a:t>Subtitle</a:t>
            </a:r>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a:t>Subtitle</a:t>
            </a:r>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10262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810650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391519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16893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73235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698116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406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60285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23661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30131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709758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255357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83701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020590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802811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848622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642191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56225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69408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917822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5968433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5176732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510558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165346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5730631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3487564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914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6467619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26435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88259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0877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134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97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195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4640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917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8557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339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a:t>Skills:</a:t>
            </a: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8484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0114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a:solidFill>
                  <a:srgbClr val="8C9CA6"/>
                </a:solidFill>
              </a:rPr>
              <a:t>“</a:t>
            </a: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a:solidFill>
                  <a:srgbClr val="8C9CA6"/>
                </a:solidFill>
              </a:rPr>
              <a:t>“</a:t>
            </a: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a:solidFill>
                  <a:srgbClr val="8C9CA6"/>
                </a:solidFill>
              </a:rPr>
              <a:t>”</a:t>
            </a: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a:solidFill>
                  <a:srgbClr val="8C9CA6"/>
                </a:solidFill>
              </a:rPr>
              <a:t>”</a:t>
            </a: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84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819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3162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a:t>your date here</a:t>
            </a:r>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a:t>större - a multipurpose PowerPoint template</a:t>
            </a:r>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a:solidFill>
                  <a:srgbClr val="8C9CA6"/>
                </a:solidFill>
              </a:rPr>
              <a:t>“</a:t>
            </a: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a:solidFill>
                  <a:schemeClr val="bg1"/>
                </a:solidFil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347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02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116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453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56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281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48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4811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876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a:t>5/30/2017</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7885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6405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785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3943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221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48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8716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978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7037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42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1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398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5894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3651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1110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57431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7981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a:solidFill>
                  <a:schemeClr val="accent1">
                    <a:lumMod val="20000"/>
                    <a:lumOff val="80000"/>
                  </a:schemeClr>
                </a:solidFill>
              </a:rPr>
              <a:t>S</a:t>
            </a: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a:solidFill>
                  <a:schemeClr val="accent3">
                    <a:lumMod val="40000"/>
                    <a:lumOff val="60000"/>
                  </a:schemeClr>
                </a:solidFill>
              </a:rPr>
              <a:t>W</a:t>
            </a: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a:solidFill>
                  <a:schemeClr val="accent4">
                    <a:lumMod val="40000"/>
                    <a:lumOff val="60000"/>
                  </a:schemeClr>
                </a:solidFill>
              </a:rPr>
              <a:t>O</a:t>
            </a: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a:solidFill>
                  <a:schemeClr val="accent6">
                    <a:lumMod val="20000"/>
                    <a:lumOff val="80000"/>
                  </a:schemeClr>
                </a:solidFil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1846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a:solidFill>
                  <a:schemeClr val="accent1">
                    <a:lumMod val="20000"/>
                    <a:lumOff val="80000"/>
                  </a:schemeClr>
                </a:solidFil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a:solidFill>
                  <a:schemeClr val="accent3">
                    <a:lumMod val="40000"/>
                    <a:lumOff val="60000"/>
                  </a:schemeClr>
                </a:solidFill>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a:solidFill>
                  <a:schemeClr val="accent4">
                    <a:lumMod val="40000"/>
                    <a:lumOff val="60000"/>
                  </a:schemeClr>
                </a:solidFill>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a:solidFill>
                  <a:schemeClr val="accent6">
                    <a:lumMod val="20000"/>
                    <a:lumOff val="80000"/>
                  </a:schemeClr>
                </a:solidFil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1889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a:solidFill>
                  <a:schemeClr val="accent4">
                    <a:lumMod val="40000"/>
                    <a:lumOff val="60000"/>
                  </a:schemeClr>
                </a:solidFill>
              </a:rPr>
              <a:t>O</a:t>
            </a: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a:solidFill>
                  <a:schemeClr val="accent6">
                    <a:lumMod val="20000"/>
                    <a:lumOff val="80000"/>
                  </a:schemeClr>
                </a:solidFill>
              </a:rPr>
              <a:t>T</a:t>
            </a: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a:solidFill>
                  <a:schemeClr val="accent1">
                    <a:lumMod val="20000"/>
                    <a:lumOff val="80000"/>
                  </a:schemeClr>
                </a:solidFill>
              </a:rPr>
              <a:t>S</a:t>
            </a: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343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a:solidFill>
                  <a:schemeClr val="accent3">
                    <a:lumMod val="40000"/>
                    <a:lumOff val="60000"/>
                  </a:schemeClr>
                </a:solidFill>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a:solidFill>
                  <a:schemeClr val="accent6">
                    <a:lumMod val="20000"/>
                    <a:lumOff val="80000"/>
                  </a:schemeClr>
                </a:solidFill>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a:solidFill>
                  <a:schemeClr val="accent1">
                    <a:lumMod val="20000"/>
                    <a:lumOff val="80000"/>
                  </a:schemeClr>
                </a:solidFill>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281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a:solidFill>
                  <a:schemeClr val="accent3">
                    <a:lumMod val="40000"/>
                    <a:lumOff val="60000"/>
                  </a:schemeClr>
                </a:solidFill>
              </a:rPr>
              <a:t>W</a:t>
            </a: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a:solidFill>
                  <a:schemeClr val="accent4">
                    <a:lumMod val="40000"/>
                    <a:lumOff val="60000"/>
                  </a:schemeClr>
                </a:solidFill>
              </a:rPr>
              <a:t>O</a:t>
            </a: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a:solidFill>
                  <a:schemeClr val="accent1">
                    <a:lumMod val="20000"/>
                    <a:lumOff val="80000"/>
                  </a:schemeClr>
                </a:solidFill>
              </a:rPr>
              <a:t>S</a:t>
            </a: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a:solidFill>
                  <a:schemeClr val="accent6">
                    <a:lumMod val="20000"/>
                    <a:lumOff val="80000"/>
                  </a:schemeClr>
                </a:solidFil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087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133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4460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009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a:t>Subtitle</a:t>
            </a:r>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a:t>Subtitle</a:t>
            </a:r>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8752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803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9844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460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31076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296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7771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12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Tree>
    <p:extLst>
      <p:ext uri="{BB962C8B-B14F-4D97-AF65-F5344CB8AC3E}">
        <p14:creationId xmlns:p14="http://schemas.microsoft.com/office/powerpoint/2010/main" val="472874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0738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646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7065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2871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2379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88192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72860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068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86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69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85211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389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201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4895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7549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684114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915084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80668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2566738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1523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83235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8827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03133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320259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a:t>your date here</a:t>
            </a:r>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373338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574246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94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a:t>5/30/2017</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21661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3695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435768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Tree>
    <p:extLst>
      <p:ext uri="{BB962C8B-B14F-4D97-AF65-F5344CB8AC3E}">
        <p14:creationId xmlns:p14="http://schemas.microsoft.com/office/powerpoint/2010/main" val="13100400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716433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heme" Target="../theme/theme1.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pinterest.com/showeet" TargetMode="External"/><Relationship Id="rId13" Type="http://schemas.openxmlformats.org/officeDocument/2006/relationships/image" Target="../media/image8.png"/><Relationship Id="rId3" Type="http://schemas.openxmlformats.org/officeDocument/2006/relationships/hyperlink" Target="https://www.facebook.com/pages/Neetwork/240707325947259" TargetMode="External"/><Relationship Id="rId7" Type="http://schemas.openxmlformats.org/officeDocument/2006/relationships/image" Target="../media/image5.png"/><Relationship Id="rId12" Type="http://schemas.openxmlformats.org/officeDocument/2006/relationships/hyperlink" Target="http://linhpham.me/" TargetMode="External"/><Relationship Id="rId2" Type="http://schemas.openxmlformats.org/officeDocument/2006/relationships/theme" Target="../theme/theme2.xml"/><Relationship Id="rId1" Type="http://schemas.openxmlformats.org/officeDocument/2006/relationships/slideLayout" Target="../slideLayouts/slideLayout90.xml"/><Relationship Id="rId6" Type="http://schemas.openxmlformats.org/officeDocument/2006/relationships/hyperlink" Target="http://feeds.feedburner.com/showee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howeet"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17.xml"/><Relationship Id="rId21" Type="http://schemas.openxmlformats.org/officeDocument/2006/relationships/slideLayout" Target="../slideLayouts/slideLayout112.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63" Type="http://schemas.openxmlformats.org/officeDocument/2006/relationships/slideLayout" Target="../slideLayouts/slideLayout154.xml"/><Relationship Id="rId68" Type="http://schemas.openxmlformats.org/officeDocument/2006/relationships/slideLayout" Target="../slideLayouts/slideLayout159.xml"/><Relationship Id="rId84" Type="http://schemas.openxmlformats.org/officeDocument/2006/relationships/slideLayout" Target="../slideLayouts/slideLayout175.xml"/><Relationship Id="rId89" Type="http://schemas.openxmlformats.org/officeDocument/2006/relationships/theme" Target="../theme/theme4.xml"/><Relationship Id="rId16" Type="http://schemas.openxmlformats.org/officeDocument/2006/relationships/slideLayout" Target="../slideLayouts/slideLayout107.xml"/><Relationship Id="rId11" Type="http://schemas.openxmlformats.org/officeDocument/2006/relationships/slideLayout" Target="../slideLayouts/slideLayout102.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53" Type="http://schemas.openxmlformats.org/officeDocument/2006/relationships/slideLayout" Target="../slideLayouts/slideLayout144.xml"/><Relationship Id="rId58" Type="http://schemas.openxmlformats.org/officeDocument/2006/relationships/slideLayout" Target="../slideLayouts/slideLayout149.xml"/><Relationship Id="rId74" Type="http://schemas.openxmlformats.org/officeDocument/2006/relationships/slideLayout" Target="../slideLayouts/slideLayout165.xml"/><Relationship Id="rId79" Type="http://schemas.openxmlformats.org/officeDocument/2006/relationships/slideLayout" Target="../slideLayouts/slideLayout170.xml"/><Relationship Id="rId5" Type="http://schemas.openxmlformats.org/officeDocument/2006/relationships/slideLayout" Target="../slideLayouts/slideLayout96.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56" Type="http://schemas.openxmlformats.org/officeDocument/2006/relationships/slideLayout" Target="../slideLayouts/slideLayout147.xml"/><Relationship Id="rId64" Type="http://schemas.openxmlformats.org/officeDocument/2006/relationships/slideLayout" Target="../slideLayouts/slideLayout155.xml"/><Relationship Id="rId69" Type="http://schemas.openxmlformats.org/officeDocument/2006/relationships/slideLayout" Target="../slideLayouts/slideLayout160.xml"/><Relationship Id="rId77" Type="http://schemas.openxmlformats.org/officeDocument/2006/relationships/slideLayout" Target="../slideLayouts/slideLayout168.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72" Type="http://schemas.openxmlformats.org/officeDocument/2006/relationships/slideLayout" Target="../slideLayouts/slideLayout163.xml"/><Relationship Id="rId80" Type="http://schemas.openxmlformats.org/officeDocument/2006/relationships/slideLayout" Target="../slideLayouts/slideLayout171.xml"/><Relationship Id="rId85" Type="http://schemas.openxmlformats.org/officeDocument/2006/relationships/slideLayout" Target="../slideLayouts/slideLayout176.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59" Type="http://schemas.openxmlformats.org/officeDocument/2006/relationships/slideLayout" Target="../slideLayouts/slideLayout150.xml"/><Relationship Id="rId67" Type="http://schemas.openxmlformats.org/officeDocument/2006/relationships/slideLayout" Target="../slideLayouts/slideLayout158.xml"/><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slideLayout" Target="../slideLayouts/slideLayout145.xml"/><Relationship Id="rId62" Type="http://schemas.openxmlformats.org/officeDocument/2006/relationships/slideLayout" Target="../slideLayouts/slideLayout153.xml"/><Relationship Id="rId70" Type="http://schemas.openxmlformats.org/officeDocument/2006/relationships/slideLayout" Target="../slideLayouts/slideLayout161.xml"/><Relationship Id="rId75" Type="http://schemas.openxmlformats.org/officeDocument/2006/relationships/slideLayout" Target="../slideLayouts/slideLayout166.xml"/><Relationship Id="rId83" Type="http://schemas.openxmlformats.org/officeDocument/2006/relationships/slideLayout" Target="../slideLayouts/slideLayout174.xml"/><Relationship Id="rId88" Type="http://schemas.openxmlformats.org/officeDocument/2006/relationships/slideLayout" Target="../slideLayouts/slideLayout17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57" Type="http://schemas.openxmlformats.org/officeDocument/2006/relationships/slideLayout" Target="../slideLayouts/slideLayout148.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slideLayout" Target="../slideLayouts/slideLayout143.xml"/><Relationship Id="rId60" Type="http://schemas.openxmlformats.org/officeDocument/2006/relationships/slideLayout" Target="../slideLayouts/slideLayout151.xml"/><Relationship Id="rId65" Type="http://schemas.openxmlformats.org/officeDocument/2006/relationships/slideLayout" Target="../slideLayouts/slideLayout156.xml"/><Relationship Id="rId73" Type="http://schemas.openxmlformats.org/officeDocument/2006/relationships/slideLayout" Target="../slideLayouts/slideLayout164.xml"/><Relationship Id="rId78" Type="http://schemas.openxmlformats.org/officeDocument/2006/relationships/slideLayout" Target="../slideLayouts/slideLayout169.xml"/><Relationship Id="rId81" Type="http://schemas.openxmlformats.org/officeDocument/2006/relationships/slideLayout" Target="../slideLayouts/slideLayout172.xml"/><Relationship Id="rId86" Type="http://schemas.openxmlformats.org/officeDocument/2006/relationships/slideLayout" Target="../slideLayouts/slideLayout177.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9" Type="http://schemas.openxmlformats.org/officeDocument/2006/relationships/slideLayout" Target="../slideLayouts/slideLayout130.xml"/><Relationship Id="rId34" Type="http://schemas.openxmlformats.org/officeDocument/2006/relationships/slideLayout" Target="../slideLayouts/slideLayout125.xml"/><Relationship Id="rId50" Type="http://schemas.openxmlformats.org/officeDocument/2006/relationships/slideLayout" Target="../slideLayouts/slideLayout141.xml"/><Relationship Id="rId55" Type="http://schemas.openxmlformats.org/officeDocument/2006/relationships/slideLayout" Target="../slideLayouts/slideLayout146.xml"/><Relationship Id="rId76" Type="http://schemas.openxmlformats.org/officeDocument/2006/relationships/slideLayout" Target="../slideLayouts/slideLayout167.xml"/><Relationship Id="rId7" Type="http://schemas.openxmlformats.org/officeDocument/2006/relationships/slideLayout" Target="../slideLayouts/slideLayout98.xml"/><Relationship Id="rId71" Type="http://schemas.openxmlformats.org/officeDocument/2006/relationships/slideLayout" Target="../slideLayouts/slideLayout162.xml"/><Relationship Id="rId2" Type="http://schemas.openxmlformats.org/officeDocument/2006/relationships/slideLayout" Target="../slideLayouts/slideLayout93.xml"/><Relationship Id="rId29" Type="http://schemas.openxmlformats.org/officeDocument/2006/relationships/slideLayout" Target="../slideLayouts/slideLayout120.xml"/><Relationship Id="rId24" Type="http://schemas.openxmlformats.org/officeDocument/2006/relationships/slideLayout" Target="../slideLayouts/slideLayout115.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66" Type="http://schemas.openxmlformats.org/officeDocument/2006/relationships/slideLayout" Target="../slideLayouts/slideLayout157.xml"/><Relationship Id="rId87" Type="http://schemas.openxmlformats.org/officeDocument/2006/relationships/slideLayout" Target="../slideLayouts/slideLayout178.xml"/><Relationship Id="rId61" Type="http://schemas.openxmlformats.org/officeDocument/2006/relationships/slideLayout" Target="../slideLayouts/slideLayout152.xml"/><Relationship Id="rId82" Type="http://schemas.openxmlformats.org/officeDocument/2006/relationships/slideLayout" Target="../slideLayouts/slideLayout173.xml"/><Relationship Id="rId1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större - a multipurpose PowerPoint template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2"/>
          </p:cNvPr>
          <p:cNvPicPr>
            <a:picLocks noChangeAspect="1"/>
          </p:cNvPicPr>
          <p:nvPr userDrawn="1"/>
        </p:nvPicPr>
        <p:blipFill>
          <a:blip r:embed="rId13"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a:solidFill>
                  <a:prstClr val="white">
                    <a:lumMod val="85000"/>
                  </a:prstClr>
                </a:solidFill>
              </a:rPr>
              <a:t>showeet@ymail.com</a:t>
            </a:r>
          </a:p>
        </p:txBody>
      </p:sp>
      <p:pic>
        <p:nvPicPr>
          <p:cNvPr id="16" name="Picture 15"/>
          <p:cNvPicPr>
            <a:picLocks noChangeAspect="1"/>
          </p:cNvPicPr>
          <p:nvPr userDrawn="1"/>
        </p:nvPicPr>
        <p:blipFill>
          <a:blip r:embed="rId14" cstate="print"/>
          <a:stretch>
            <a:fillRect/>
          </a:stretch>
        </p:blipFill>
        <p:spPr>
          <a:xfrm>
            <a:off x="118884" y="102906"/>
            <a:ext cx="2914141" cy="804743"/>
          </a:xfrm>
          <a:prstGeom prst="rect">
            <a:avLst/>
          </a:prstGeom>
        </p:spPr>
      </p:pic>
    </p:spTree>
    <p:extLst>
      <p:ext uri="{BB962C8B-B14F-4D97-AF65-F5344CB8AC3E}">
        <p14:creationId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273339">
                    <a:tint val="75000"/>
                  </a:srgb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a:t>yarıniçinbugünden</a:t>
            </a:r>
            <a:r>
              <a:rPr lang="tr-TR" sz="3600" dirty="0"/>
              <a:t> </a:t>
            </a:r>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MEB logosu</a:t>
            </a:r>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3144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a:latin typeface="Calibri" panose="020F0502020204030204"/>
              </a:rPr>
              <a:t>Atatürkçülük eksenli konular yeniden dizayn edildi.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Atatürk’ün hayatına, tam bağımsızlık mücadelesi olan millî mücadelenin milletimizde oluşturduğu ufka öğretim programlarımızda açık ve net bir şekilde yer verilmiştir.  Millî mücadelenin ve tam bağımsızlığın önemi programlarımızda konu vesilesiyle her fırsatta 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Bütün programlar için belirlenen 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Öğretim programlarımızın temelinde olan bilimsellik, çağdaşlık, akılcılık, ilerlemecilik, millîlik…vb. nitelikler, Cumhuriyetimizin kuruluşundan itibaren </a:t>
            </a:r>
            <a:r>
              <a:rPr lang="tr-TR" sz="2400" dirty="0"/>
              <a:t>Atatürk’ün eğitim konusunda gösterdiği 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a:solidFill>
                  <a:srgbClr val="EAEAEA"/>
                </a:solidFill>
              </a:rPr>
              <a:t>Dersler</a:t>
            </a:r>
            <a:r>
              <a:rPr lang="tr-TR" sz="4000" b="1" dirty="0">
                <a:solidFill>
                  <a:srgbClr val="EAEAEA"/>
                </a:solidFill>
              </a:rPr>
              <a:t>den</a:t>
            </a:r>
            <a:r>
              <a:rPr lang="en-US" sz="4000" b="1" dirty="0">
                <a:solidFill>
                  <a:srgbClr val="EAEAEA"/>
                </a:solidFill>
              </a:rPr>
              <a:t> </a:t>
            </a:r>
            <a:r>
              <a:rPr lang="tr-TR" sz="4000" b="1" dirty="0">
                <a:solidFill>
                  <a:srgbClr val="EAEAEA"/>
                </a:solidFill>
              </a:rPr>
              <a:t>Örneklerle </a:t>
            </a:r>
            <a:r>
              <a:rPr lang="en-US" sz="4000" b="1" dirty="0" err="1">
                <a:solidFill>
                  <a:srgbClr val="EAEAEA"/>
                </a:solidFill>
              </a:rPr>
              <a:t>Ön</a:t>
            </a:r>
            <a:r>
              <a:rPr lang="tr-TR" sz="4000" b="1" dirty="0">
                <a:solidFill>
                  <a:srgbClr val="EAEAEA"/>
                </a:solidFill>
              </a:rPr>
              <a:t>e</a:t>
            </a:r>
            <a:r>
              <a:rPr lang="en-US" sz="4000" b="1" dirty="0">
                <a:solidFill>
                  <a:srgbClr val="EAEAEA"/>
                </a:solidFill>
              </a:rPr>
              <a:t> </a:t>
            </a:r>
            <a:r>
              <a:rPr lang="en-US" sz="4000" b="1" dirty="0" err="1">
                <a:solidFill>
                  <a:srgbClr val="EAEAEA"/>
                </a:solidFill>
              </a:rPr>
              <a:t>Çıkan</a:t>
            </a:r>
            <a:r>
              <a:rPr lang="en-US" sz="4000" b="1" dirty="0">
                <a:solidFill>
                  <a:srgbClr val="EAEAEA"/>
                </a:solidFill>
              </a:rPr>
              <a:t> </a:t>
            </a:r>
            <a:r>
              <a:rPr lang="tr-TR" sz="4000" b="1" dirty="0">
                <a:solidFill>
                  <a:srgbClr val="EAEAEA"/>
                </a:solidFill>
              </a:rPr>
              <a:t>Yenilikler </a:t>
            </a:r>
            <a:r>
              <a:rPr lang="en-US" sz="4000" b="1" dirty="0" err="1">
                <a:solidFill>
                  <a:srgbClr val="EAEAEA"/>
                </a:solidFill>
              </a:rPr>
              <a:t>Nelerdir</a:t>
            </a:r>
            <a:r>
              <a:rPr lang="en-US" sz="4000" b="1" dirty="0">
                <a:solidFill>
                  <a:srgbClr val="EAEAEA"/>
                </a:solidFill>
              </a:rPr>
              <a:t>?</a:t>
            </a:r>
            <a:r>
              <a:rPr lang="tr-TR" sz="4000" b="1" dirty="0">
                <a:solidFill>
                  <a:srgbClr val="EAEAEA"/>
                </a:solidFill>
              </a:rPr>
              <a:t/>
            </a:r>
            <a:br>
              <a:rPr lang="tr-TR" sz="4000" b="1" dirty="0">
                <a:solidFill>
                  <a:srgbClr val="EAEAEA"/>
                </a:solidFill>
              </a:rPr>
            </a:br>
            <a:r>
              <a:rPr lang="tr-TR" sz="4000" b="1" spc="300" dirty="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a:solidFill>
                  <a:srgbClr val="EAEAEA"/>
                </a:solidFill>
                <a:latin typeface="Cambria" panose="02040503050406030204" pitchFamily="18" charset="0"/>
              </a:rPr>
              <a:t>3</a:t>
            </a:r>
            <a:r>
              <a:rPr lang="tr-TR" sz="1600" b="1" dirty="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357814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a:t>Müfredatlar bütüncül bir şekilde 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a:t>Müfredatlar geliştirilirken hem her biri kendi içinde, hem de birbirleri ile bağlantı ve ilişkilere sahip olması istendi. </a:t>
            </a:r>
          </a:p>
          <a:p>
            <a:pPr>
              <a:spcAft>
                <a:spcPts val="600"/>
              </a:spcAft>
              <a:defRPr/>
            </a:pPr>
            <a:endParaRPr lang="tr-TR" sz="700" dirty="0"/>
          </a:p>
          <a:p>
            <a:pPr marL="342900" indent="-342900">
              <a:spcAft>
                <a:spcPts val="600"/>
              </a:spcAft>
              <a:buFont typeface="Wingdings" panose="05000000000000000000" pitchFamily="2" charset="2"/>
              <a:buChar char="§"/>
              <a:defRPr/>
            </a:pPr>
            <a:r>
              <a:rPr lang="tr-TR" sz="2400" dirty="0"/>
              <a:t>Bütünlük arayışı ve anlayışı; günlük hayatla ilişkiler kurma, günlük hayatı dikkate alma ve hayatı kolaylaştırma şeklinde kendini gösterdi. </a:t>
            </a:r>
          </a:p>
          <a:p>
            <a:pPr>
              <a:spcAft>
                <a:spcPts val="600"/>
              </a:spcAft>
              <a:defRPr/>
            </a:pPr>
            <a:endParaRPr lang="tr-TR" sz="700" dirty="0"/>
          </a:p>
          <a:p>
            <a:pPr marL="342900" indent="-342900">
              <a:spcAft>
                <a:spcPts val="600"/>
              </a:spcAft>
              <a:buFont typeface="Wingdings" panose="05000000000000000000" pitchFamily="2" charset="2"/>
              <a:buChar char="§"/>
              <a:defRPr/>
            </a:pPr>
            <a:r>
              <a:rPr lang="tr-TR" sz="2400" dirty="0"/>
              <a:t>Benzer 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a:solidFill>
                  <a:srgbClr val="EAEAEA"/>
                </a:solidFill>
              </a:rPr>
              <a:t>Dersler</a:t>
            </a:r>
            <a:r>
              <a:rPr lang="tr-TR" sz="4000" b="1" dirty="0">
                <a:solidFill>
                  <a:srgbClr val="EAEAEA"/>
                </a:solidFill>
              </a:rPr>
              <a:t>den</a:t>
            </a:r>
            <a:r>
              <a:rPr lang="en-US" sz="4000" b="1" dirty="0">
                <a:solidFill>
                  <a:srgbClr val="EAEAEA"/>
                </a:solidFill>
              </a:rPr>
              <a:t> </a:t>
            </a:r>
            <a:r>
              <a:rPr lang="tr-TR" sz="4000" b="1" dirty="0">
                <a:solidFill>
                  <a:srgbClr val="EAEAEA"/>
                </a:solidFill>
              </a:rPr>
              <a:t>Örneklerle </a:t>
            </a:r>
            <a:r>
              <a:rPr lang="en-US" sz="4000" b="1" dirty="0" err="1">
                <a:solidFill>
                  <a:srgbClr val="EAEAEA"/>
                </a:solidFill>
              </a:rPr>
              <a:t>Ön</a:t>
            </a:r>
            <a:r>
              <a:rPr lang="tr-TR" sz="4000" b="1" dirty="0">
                <a:solidFill>
                  <a:srgbClr val="EAEAEA"/>
                </a:solidFill>
              </a:rPr>
              <a:t>e</a:t>
            </a:r>
            <a:r>
              <a:rPr lang="en-US" sz="4000" b="1" dirty="0">
                <a:solidFill>
                  <a:srgbClr val="EAEAEA"/>
                </a:solidFill>
              </a:rPr>
              <a:t> </a:t>
            </a:r>
            <a:r>
              <a:rPr lang="en-US" sz="4000" b="1" dirty="0" err="1">
                <a:solidFill>
                  <a:srgbClr val="EAEAEA"/>
                </a:solidFill>
              </a:rPr>
              <a:t>Çıkan</a:t>
            </a:r>
            <a:r>
              <a:rPr lang="en-US" sz="4000" b="1" dirty="0">
                <a:solidFill>
                  <a:srgbClr val="EAEAEA"/>
                </a:solidFill>
              </a:rPr>
              <a:t> </a:t>
            </a:r>
            <a:r>
              <a:rPr lang="tr-TR" sz="4000" b="1" dirty="0">
                <a:solidFill>
                  <a:srgbClr val="EAEAEA"/>
                </a:solidFill>
              </a:rPr>
              <a:t>Yenilikler </a:t>
            </a:r>
            <a:r>
              <a:rPr lang="en-US" sz="4000" b="1" dirty="0" err="1">
                <a:solidFill>
                  <a:srgbClr val="EAEAEA"/>
                </a:solidFill>
              </a:rPr>
              <a:t>Nelerdir</a:t>
            </a:r>
            <a:r>
              <a:rPr lang="en-US" sz="4000" b="1" dirty="0">
                <a:solidFill>
                  <a:srgbClr val="EAEAEA"/>
                </a:solidFill>
              </a:rPr>
              <a:t>?</a:t>
            </a:r>
            <a:r>
              <a:rPr lang="tr-TR" sz="4000" b="1" dirty="0">
                <a:solidFill>
                  <a:srgbClr val="EAEAEA"/>
                </a:solidFill>
              </a:rPr>
              <a:t/>
            </a:r>
            <a:br>
              <a:rPr lang="tr-TR" sz="4000" b="1" dirty="0">
                <a:solidFill>
                  <a:srgbClr val="EAEAEA"/>
                </a:solidFill>
              </a:rPr>
            </a:br>
            <a:r>
              <a:rPr lang="tr-TR" sz="4000" b="1" spc="300" dirty="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a:solidFill>
                  <a:srgbClr val="EAEAEA"/>
                </a:solidFill>
                <a:latin typeface="Cambria" panose="02040503050406030204" pitchFamily="18" charset="0"/>
              </a:rPr>
              <a:t>4</a:t>
            </a:r>
            <a:r>
              <a:rPr lang="tr-TR" sz="1600" b="1" dirty="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410476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a:t>Müfredatlar bütüncül bir şekilde ele alındı.</a:t>
            </a:r>
          </a:p>
          <a:p>
            <a:pPr lvl="0">
              <a:defRPr/>
            </a:pPr>
            <a:endParaRPr lang="tr-TR" sz="700" b="1" dirty="0"/>
          </a:p>
          <a:p>
            <a:pPr>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Tekrarlar ayıklandı, teknoloji ve güncel gelişmelere süreçlere dâhil edildi; sadeliğe ve kolaylığa erişildi. </a:t>
            </a:r>
          </a:p>
          <a:p>
            <a:pPr>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Örneğin «Din Kültürü ve Ahlak Bilgisi», «Hz. Muhammed’in Hayatı» ve «Siyer» derslerinde tekrar eden konular birinde bırakılmış, diğerlerinden çıkarılmıştır. </a:t>
            </a:r>
          </a:p>
          <a:p>
            <a:pPr>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Blok 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alınmıştır. </a:t>
            </a:r>
          </a:p>
          <a:p>
            <a:pPr>
              <a:spcAft>
                <a:spcPts val="600"/>
              </a:spcAft>
              <a:defRPr/>
            </a:pPr>
            <a:endParaRPr lang="tr-TR" sz="700" dirty="0">
              <a:solidFill>
                <a:srgbClr val="000000"/>
              </a:solidFill>
            </a:endParaRPr>
          </a:p>
          <a:p>
            <a:pPr marL="342900" indent="-342900">
              <a:spcAft>
                <a:spcPts val="600"/>
              </a:spcAft>
              <a:buFont typeface="Wingdings" panose="05000000000000000000" pitchFamily="2" charset="2"/>
              <a:buChar char="§"/>
              <a:defRPr/>
            </a:pPr>
            <a:r>
              <a:rPr lang="tr-TR" sz="2400" dirty="0">
                <a:solidFill>
                  <a:srgbClr val="000000"/>
                </a:solidFill>
              </a:rPr>
              <a:t>Coğrafya dersinde konum hesaplama ve tespitinde CBS (Coğrafi Bilgi Sistemleri) kullanımı boyutu katıldı ve sadelik sağlandı.</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a:solidFill>
                  <a:srgbClr val="EAEAEA"/>
                </a:solidFill>
              </a:rPr>
              <a:t>Dersler</a:t>
            </a:r>
            <a:r>
              <a:rPr lang="tr-TR" sz="4000" b="1" dirty="0">
                <a:solidFill>
                  <a:srgbClr val="EAEAEA"/>
                </a:solidFill>
              </a:rPr>
              <a:t>den</a:t>
            </a:r>
            <a:r>
              <a:rPr lang="en-US" sz="4000" b="1" dirty="0">
                <a:solidFill>
                  <a:srgbClr val="EAEAEA"/>
                </a:solidFill>
              </a:rPr>
              <a:t> </a:t>
            </a:r>
            <a:r>
              <a:rPr lang="tr-TR" sz="4000" b="1" dirty="0">
                <a:solidFill>
                  <a:srgbClr val="EAEAEA"/>
                </a:solidFill>
              </a:rPr>
              <a:t>Örneklerle </a:t>
            </a:r>
            <a:r>
              <a:rPr lang="en-US" sz="4000" b="1" dirty="0" err="1">
                <a:solidFill>
                  <a:srgbClr val="EAEAEA"/>
                </a:solidFill>
              </a:rPr>
              <a:t>Ön</a:t>
            </a:r>
            <a:r>
              <a:rPr lang="tr-TR" sz="4000" b="1" dirty="0">
                <a:solidFill>
                  <a:srgbClr val="EAEAEA"/>
                </a:solidFill>
              </a:rPr>
              <a:t>e</a:t>
            </a:r>
            <a:r>
              <a:rPr lang="en-US" sz="4000" b="1" dirty="0">
                <a:solidFill>
                  <a:srgbClr val="EAEAEA"/>
                </a:solidFill>
              </a:rPr>
              <a:t> </a:t>
            </a:r>
            <a:r>
              <a:rPr lang="en-US" sz="4000" b="1" dirty="0" err="1">
                <a:solidFill>
                  <a:srgbClr val="EAEAEA"/>
                </a:solidFill>
              </a:rPr>
              <a:t>Çıkan</a:t>
            </a:r>
            <a:r>
              <a:rPr lang="en-US" sz="4000" b="1" dirty="0">
                <a:solidFill>
                  <a:srgbClr val="EAEAEA"/>
                </a:solidFill>
              </a:rPr>
              <a:t> </a:t>
            </a:r>
            <a:r>
              <a:rPr lang="tr-TR" sz="4000" b="1" dirty="0">
                <a:solidFill>
                  <a:srgbClr val="EAEAEA"/>
                </a:solidFill>
              </a:rPr>
              <a:t>Yenilikler </a:t>
            </a:r>
            <a:r>
              <a:rPr lang="en-US" sz="4000" b="1" dirty="0" err="1">
                <a:solidFill>
                  <a:srgbClr val="EAEAEA"/>
                </a:solidFill>
              </a:rPr>
              <a:t>Nelerdir</a:t>
            </a:r>
            <a:r>
              <a:rPr lang="en-US" sz="4000" b="1" dirty="0">
                <a:solidFill>
                  <a:srgbClr val="EAEAEA"/>
                </a:solidFill>
              </a:rPr>
              <a:t>?</a:t>
            </a:r>
            <a:r>
              <a:rPr lang="tr-TR" sz="4000" b="1" dirty="0">
                <a:solidFill>
                  <a:srgbClr val="EAEAEA"/>
                </a:solidFill>
              </a:rPr>
              <a:t/>
            </a:r>
            <a:br>
              <a:rPr lang="tr-TR" sz="4000" b="1" dirty="0">
                <a:solidFill>
                  <a:srgbClr val="EAEAEA"/>
                </a:solidFill>
              </a:rPr>
            </a:br>
            <a:r>
              <a:rPr lang="tr-TR" sz="4000" b="1" spc="300" dirty="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a:solidFill>
                  <a:srgbClr val="EAEAEA"/>
                </a:solidFill>
                <a:latin typeface="Cambria" panose="02040503050406030204" pitchFamily="18" charset="0"/>
              </a:rPr>
              <a:t>5</a:t>
            </a:r>
            <a:r>
              <a:rPr lang="tr-TR" sz="1600" b="1" dirty="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225512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a:solidFill>
                  <a:srgbClr val="EAEAEA"/>
                </a:solidFill>
              </a:rPr>
              <a:t>2017-18 Eğitim Öğretim Yılında Süreç Nasıl Devam Edecek?</a:t>
            </a:r>
            <a:br>
              <a:rPr lang="tr-TR" sz="4000" b="1" dirty="0">
                <a:solidFill>
                  <a:srgbClr val="EAEAEA"/>
                </a:solidFill>
              </a:rPr>
            </a:br>
            <a:r>
              <a:rPr lang="tr-TR" sz="3500" b="1" spc="300" dirty="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kapsamında, bütün illerimizde öğretmen eğitimleri yapılmaya başlandı. Eylül ayı itibarıyla tüm öğretmenlere 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1, 5, 9. sınıflar ders kitapları ve öğretmen destek materyalleri hazırlanıyor.</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inceleme onay sürecine  değerlerimiz 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1., 5. ve 9. sınıflarda uygulama başlanacak.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55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a:solidFill>
                  <a:srgbClr val="EAEAEA"/>
                </a:solidFill>
              </a:rPr>
              <a:t>2018-2019’da Yeni Programlara Geçebilmek İçin…</a:t>
            </a:r>
            <a:br>
              <a:rPr lang="tr-TR" sz="4000" b="1" dirty="0">
                <a:solidFill>
                  <a:srgbClr val="EAEAEA"/>
                </a:solidFill>
              </a:rPr>
            </a:br>
            <a:r>
              <a:rPr lang="tr-TR" sz="3500" b="1" dirty="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a:solidFill>
                  <a:schemeClr val="accent2">
                    <a:lumMod val="60000"/>
                    <a:lumOff val="40000"/>
                  </a:schemeClr>
                </a:solidFill>
              </a:rPr>
              <a:t>1</a:t>
            </a: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373474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92574" y="0"/>
            <a:ext cx="7204201" cy="691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27546" y="211730"/>
            <a:ext cx="2715905" cy="10781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34787" y="2887921"/>
            <a:ext cx="2715905" cy="5390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834787" y="2942355"/>
            <a:ext cx="1812547" cy="369332"/>
          </a:xfrm>
          <a:prstGeom prst="rect">
            <a:avLst/>
          </a:prstGeom>
          <a:noFill/>
        </p:spPr>
        <p:txBody>
          <a:bodyPr wrap="none" rtlCol="0">
            <a:spAutoFit/>
          </a:bodyPr>
          <a:lstStyle/>
          <a:p>
            <a:r>
              <a:rPr lang="tr-TR" b="1" dirty="0">
                <a:solidFill>
                  <a:schemeClr val="bg1"/>
                </a:solidFill>
              </a:rPr>
              <a:t>ttkb@meb.gov.tr</a:t>
            </a:r>
          </a:p>
        </p:txBody>
      </p:sp>
      <p:sp>
        <p:nvSpPr>
          <p:cNvPr id="8" name="Metin kutusu 7"/>
          <p:cNvSpPr txBox="1"/>
          <p:nvPr/>
        </p:nvSpPr>
        <p:spPr>
          <a:xfrm>
            <a:off x="834787" y="3629460"/>
            <a:ext cx="2444452" cy="369332"/>
          </a:xfrm>
          <a:prstGeom prst="rect">
            <a:avLst/>
          </a:prstGeom>
          <a:noFill/>
        </p:spPr>
        <p:txBody>
          <a:bodyPr wrap="none" rtlCol="0">
            <a:spAutoFit/>
          </a:bodyPr>
          <a:lstStyle/>
          <a:p>
            <a:r>
              <a:rPr lang="tr-TR" b="1" dirty="0">
                <a:solidFill>
                  <a:schemeClr val="bg1">
                    <a:lumMod val="95000"/>
                  </a:schemeClr>
                </a:solidFill>
              </a:rPr>
              <a:t>facebook.com/</a:t>
            </a:r>
            <a:r>
              <a:rPr lang="tr-TR" b="1" dirty="0" err="1">
                <a:solidFill>
                  <a:schemeClr val="bg1">
                    <a:lumMod val="95000"/>
                  </a:schemeClr>
                </a:solidFill>
              </a:rPr>
              <a:t>mebttkb</a:t>
            </a:r>
            <a:endParaRPr lang="tr-TR" b="1" dirty="0">
              <a:solidFill>
                <a:schemeClr val="bg1">
                  <a:lumMod val="95000"/>
                </a:schemeClr>
              </a:solidFill>
            </a:endParaRPr>
          </a:p>
        </p:txBody>
      </p:sp>
      <p:sp>
        <p:nvSpPr>
          <p:cNvPr id="9" name="Metin kutusu 8"/>
          <p:cNvSpPr txBox="1"/>
          <p:nvPr/>
        </p:nvSpPr>
        <p:spPr>
          <a:xfrm>
            <a:off x="834787" y="4286826"/>
            <a:ext cx="2207592" cy="369332"/>
          </a:xfrm>
          <a:prstGeom prst="rect">
            <a:avLst/>
          </a:prstGeom>
          <a:noFill/>
        </p:spPr>
        <p:txBody>
          <a:bodyPr wrap="none" rtlCol="0">
            <a:spAutoFit/>
          </a:bodyPr>
          <a:lstStyle/>
          <a:p>
            <a:r>
              <a:rPr lang="tr-TR" b="1" dirty="0">
                <a:solidFill>
                  <a:schemeClr val="bg1">
                    <a:lumMod val="95000"/>
                  </a:schemeClr>
                </a:solidFill>
              </a:rPr>
              <a:t>twitter.com/</a:t>
            </a:r>
            <a:r>
              <a:rPr lang="tr-TR" b="1" dirty="0" err="1">
                <a:solidFill>
                  <a:schemeClr val="bg1">
                    <a:lumMod val="95000"/>
                  </a:schemeClr>
                </a:solidFill>
              </a:rPr>
              <a:t>mebttkb</a:t>
            </a:r>
            <a:endParaRPr lang="tr-TR" b="1" dirty="0">
              <a:solidFill>
                <a:schemeClr val="bg1">
                  <a:lumMod val="95000"/>
                </a:schemeClr>
              </a:solidFill>
            </a:endParaRPr>
          </a:p>
        </p:txBody>
      </p:sp>
      <p:pic>
        <p:nvPicPr>
          <p:cNvPr id="2050"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6" y="4892010"/>
            <a:ext cx="542782" cy="54278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76282" y="5434792"/>
            <a:ext cx="743803" cy="69603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72315" y="4924144"/>
            <a:ext cx="2660344" cy="369332"/>
          </a:xfrm>
          <a:prstGeom prst="rect">
            <a:avLst/>
          </a:prstGeom>
          <a:noFill/>
        </p:spPr>
        <p:txBody>
          <a:bodyPr wrap="none" rtlCol="0">
            <a:spAutoFit/>
          </a:bodyPr>
          <a:lstStyle/>
          <a:p>
            <a:r>
              <a:rPr lang="tr-TR" b="1" dirty="0">
                <a:solidFill>
                  <a:schemeClr val="bg1">
                    <a:lumMod val="95000"/>
                  </a:schemeClr>
                </a:solidFill>
              </a:rPr>
              <a:t>plus.google.com/</a:t>
            </a:r>
            <a:r>
              <a:rPr lang="tr-TR" b="1" dirty="0" err="1">
                <a:solidFill>
                  <a:schemeClr val="bg1">
                    <a:lumMod val="95000"/>
                  </a:schemeClr>
                </a:solidFill>
              </a:rPr>
              <a:t>mebttkb</a:t>
            </a:r>
            <a:endParaRPr lang="tr-TR" b="1" dirty="0">
              <a:solidFill>
                <a:schemeClr val="bg1">
                  <a:lumMod val="95000"/>
                </a:schemeClr>
              </a:solidFill>
            </a:endParaRPr>
          </a:p>
        </p:txBody>
      </p:sp>
      <p:pic>
        <p:nvPicPr>
          <p:cNvPr id="2052" name="Picture 4" descr="youtube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398" y="5638734"/>
            <a:ext cx="540000" cy="513443"/>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859615" y="5676721"/>
            <a:ext cx="2363917" cy="369332"/>
          </a:xfrm>
          <a:prstGeom prst="rect">
            <a:avLst/>
          </a:prstGeom>
          <a:noFill/>
        </p:spPr>
        <p:txBody>
          <a:bodyPr wrap="none" rtlCol="0">
            <a:spAutoFit/>
          </a:bodyPr>
          <a:lstStyle/>
          <a:p>
            <a:r>
              <a:rPr lang="tr-TR" b="1" dirty="0">
                <a:solidFill>
                  <a:schemeClr val="bg1">
                    <a:lumMod val="95000"/>
                  </a:schemeClr>
                </a:solidFill>
              </a:rPr>
              <a:t>youtube.com/</a:t>
            </a:r>
            <a:r>
              <a:rPr lang="tr-TR" b="1" dirty="0" err="1">
                <a:solidFill>
                  <a:schemeClr val="bg1">
                    <a:lumMod val="95000"/>
                  </a:schemeClr>
                </a:solidFill>
              </a:rPr>
              <a:t>mebttkb</a:t>
            </a:r>
            <a:endParaRPr lang="tr-TR" b="1" dirty="0">
              <a:solidFill>
                <a:schemeClr val="bg1">
                  <a:lumMod val="95000"/>
                </a:schemeClr>
              </a:solidFill>
            </a:endParaRPr>
          </a:p>
        </p:txBody>
      </p:sp>
      <p:sp>
        <p:nvSpPr>
          <p:cNvPr id="20" name="Oval 19"/>
          <p:cNvSpPr/>
          <p:nvPr/>
        </p:nvSpPr>
        <p:spPr>
          <a:xfrm>
            <a:off x="1080860" y="209028"/>
            <a:ext cx="1865193" cy="1943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1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848" y="247128"/>
            <a:ext cx="1881009" cy="189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Dikdörtgen 10"/>
          <p:cNvSpPr/>
          <p:nvPr/>
        </p:nvSpPr>
        <p:spPr>
          <a:xfrm rot="16200000">
            <a:off x="606900" y="2336908"/>
            <a:ext cx="8851666" cy="215444"/>
          </a:xfrm>
          <a:prstGeom prst="rect">
            <a:avLst/>
          </a:prstGeom>
          <a:noFill/>
        </p:spPr>
        <p:txBody>
          <a:bodyPr wrap="square" rtlCol="0">
            <a:spAutoFit/>
          </a:bodyPr>
          <a:lstStyle/>
          <a:p>
            <a:r>
              <a:rPr lang="tr-TR" sz="800" dirty="0">
                <a:solidFill>
                  <a:schemeClr val="bg1">
                    <a:lumMod val="95000"/>
                  </a:schemeClr>
                </a:solidFill>
              </a:rPr>
              <a:t>#</a:t>
            </a:r>
            <a:r>
              <a:rPr lang="tr-TR" sz="800" dirty="0" err="1">
                <a:solidFill>
                  <a:schemeClr val="bg1">
                    <a:lumMod val="95000"/>
                  </a:schemeClr>
                </a:solidFill>
              </a:rPr>
              <a:t>yarıniçinbugünden</a:t>
            </a:r>
            <a:r>
              <a:rPr lang="tr-TR" sz="800" dirty="0">
                <a:solidFill>
                  <a:schemeClr val="bg1">
                    <a:lumMod val="95000"/>
                  </a:schemeClr>
                </a:solidFill>
              </a:rPr>
              <a:t> #</a:t>
            </a:r>
            <a:r>
              <a:rPr lang="tr-TR" sz="800" dirty="0" err="1">
                <a:solidFill>
                  <a:schemeClr val="bg1">
                    <a:lumMod val="95000"/>
                  </a:schemeClr>
                </a:solidFill>
              </a:rPr>
              <a:t>yarıniçinbugünden</a:t>
            </a:r>
            <a:r>
              <a:rPr lang="tr-TR" sz="800" dirty="0">
                <a:solidFill>
                  <a:schemeClr val="bg1">
                    <a:lumMod val="95000"/>
                  </a:schemeClr>
                </a:solidFill>
              </a:rPr>
              <a:t> #</a:t>
            </a:r>
            <a:r>
              <a:rPr lang="tr-TR" sz="800" dirty="0" err="1">
                <a:solidFill>
                  <a:schemeClr val="bg1">
                    <a:lumMod val="95000"/>
                  </a:schemeClr>
                </a:solidFill>
              </a:rPr>
              <a:t>yarıniçinbugünden</a:t>
            </a:r>
            <a:r>
              <a:rPr lang="tr-TR" sz="800" dirty="0">
                <a:solidFill>
                  <a:schemeClr val="bg1">
                    <a:lumMod val="95000"/>
                  </a:schemeClr>
                </a:solidFill>
              </a:rPr>
              <a:t> #</a:t>
            </a:r>
            <a:r>
              <a:rPr lang="tr-TR" sz="800" dirty="0" err="1">
                <a:solidFill>
                  <a:schemeClr val="bg1">
                    <a:lumMod val="95000"/>
                  </a:schemeClr>
                </a:solidFill>
              </a:rPr>
              <a:t>yarıniçinbugünden</a:t>
            </a:r>
            <a:r>
              <a:rPr lang="tr-TR" sz="800" dirty="0">
                <a:solidFill>
                  <a:schemeClr val="bg1">
                    <a:lumMod val="95000"/>
                  </a:schemeClr>
                </a:solidFill>
              </a:rPr>
              <a:t> #</a:t>
            </a:r>
            <a:r>
              <a:rPr lang="tr-TR" sz="800" dirty="0" err="1">
                <a:solidFill>
                  <a:schemeClr val="bg1">
                    <a:lumMod val="95000"/>
                  </a:schemeClr>
                </a:solidFill>
              </a:rPr>
              <a:t>yarıniçinbugünden</a:t>
            </a:r>
            <a:r>
              <a:rPr lang="tr-TR" sz="800" dirty="0">
                <a:solidFill>
                  <a:schemeClr val="bg1">
                    <a:lumMod val="95000"/>
                  </a:schemeClr>
                </a:solidFill>
              </a:rPr>
              <a:t> #</a:t>
            </a:r>
            <a:r>
              <a:rPr lang="tr-TR" sz="800" dirty="0" err="1">
                <a:solidFill>
                  <a:schemeClr val="bg1">
                    <a:lumMod val="95000"/>
                  </a:schemeClr>
                </a:solidFill>
              </a:rPr>
              <a:t>yarıniçinbugünden</a:t>
            </a:r>
            <a:r>
              <a:rPr lang="tr-TR" sz="800" dirty="0">
                <a:solidFill>
                  <a:schemeClr val="bg1">
                    <a:lumMod val="95000"/>
                  </a:schemeClr>
                </a:solidFill>
              </a:rPr>
              <a:t> #</a:t>
            </a:r>
            <a:r>
              <a:rPr lang="tr-TR" sz="800" dirty="0" err="1">
                <a:solidFill>
                  <a:schemeClr val="bg1">
                    <a:lumMod val="95000"/>
                  </a:schemeClr>
                </a:solidFill>
              </a:rPr>
              <a:t>yarıniçinbugünden</a:t>
            </a:r>
            <a:r>
              <a:rPr lang="tr-TR" sz="800" dirty="0">
                <a:solidFill>
                  <a:schemeClr val="bg1">
                    <a:lumMod val="95000"/>
                  </a:schemeClr>
                </a:solidFill>
              </a:rPr>
              <a:t> #</a:t>
            </a:r>
            <a:r>
              <a:rPr lang="tr-TR" sz="800" dirty="0" err="1">
                <a:solidFill>
                  <a:schemeClr val="bg1">
                    <a:lumMod val="95000"/>
                  </a:schemeClr>
                </a:solidFill>
              </a:rPr>
              <a:t>yarıniçinbugünden</a:t>
            </a:r>
            <a:endParaRPr lang="tr-TR" sz="800" dirty="0">
              <a:solidFill>
                <a:schemeClr val="bg1">
                  <a:lumMod val="95000"/>
                </a:schemeClr>
              </a:solidFill>
            </a:endParaRPr>
          </a:p>
        </p:txBody>
      </p:sp>
      <p:sp>
        <p:nvSpPr>
          <p:cNvPr id="18" name="Metin kutusu 1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
        <p:nvSpPr>
          <p:cNvPr id="19" name="Metin kutusu 18"/>
          <p:cNvSpPr txBox="1"/>
          <p:nvPr/>
        </p:nvSpPr>
        <p:spPr>
          <a:xfrm>
            <a:off x="-127457" y="6850292"/>
            <a:ext cx="2774791" cy="369332"/>
          </a:xfrm>
          <a:prstGeom prst="rect">
            <a:avLst/>
          </a:prstGeom>
          <a:solidFill>
            <a:schemeClr val="bg1">
              <a:lumMod val="75000"/>
            </a:schemeClr>
          </a:solidFill>
        </p:spPr>
        <p:txBody>
          <a:bodyPr wrap="square" rtlCol="0">
            <a:spAutoFit/>
          </a:bodyPr>
          <a:lstStyle/>
          <a:p>
            <a:r>
              <a:rPr lang="tr-TR" dirty="0"/>
              <a:t>©MEB_TTKB</a:t>
            </a:r>
          </a:p>
        </p:txBody>
      </p:sp>
      <p:sp>
        <p:nvSpPr>
          <p:cNvPr id="23" name="Dikdörtgen 22"/>
          <p:cNvSpPr/>
          <p:nvPr/>
        </p:nvSpPr>
        <p:spPr>
          <a:xfrm>
            <a:off x="3000459" y="6485891"/>
            <a:ext cx="4425833" cy="369332"/>
          </a:xfrm>
          <a:prstGeom prst="rect">
            <a:avLst/>
          </a:prstGeom>
          <a:noFill/>
        </p:spPr>
        <p:txBody>
          <a:bodyPr wrap="square" rtlCol="0">
            <a:spAutoFit/>
          </a:bodyPr>
          <a:lstStyle/>
          <a:p>
            <a:r>
              <a:rPr lang="tr-TR" b="1" dirty="0">
                <a:solidFill>
                  <a:schemeClr val="bg1">
                    <a:lumMod val="95000"/>
                  </a:schemeClr>
                </a:solidFill>
              </a:rPr>
              <a:t>#</a:t>
            </a:r>
            <a:r>
              <a:rPr lang="tr-TR" b="1" dirty="0" err="1">
                <a:solidFill>
                  <a:schemeClr val="bg1">
                    <a:lumMod val="95000"/>
                  </a:schemeClr>
                </a:solidFill>
              </a:rPr>
              <a:t>yarıniçinbugünden</a:t>
            </a:r>
            <a:endParaRPr lang="tr-TR" b="1" dirty="0">
              <a:solidFill>
                <a:schemeClr val="bg1">
                  <a:lumMod val="95000"/>
                </a:schemeClr>
              </a:solidFill>
            </a:endParaRPr>
          </a:p>
        </p:txBody>
      </p:sp>
    </p:spTree>
    <p:extLst>
      <p:ext uri="{BB962C8B-B14F-4D97-AF65-F5344CB8AC3E}">
        <p14:creationId xmlns:p14="http://schemas.microsoft.com/office/powerpoint/2010/main" val="234384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a:solidFill>
                  <a:schemeClr val="accent2">
                    <a:lumMod val="75000"/>
                  </a:schemeClr>
                </a:solidFill>
              </a:rPr>
              <a:t>Yenilenen </a:t>
            </a:r>
            <a:r>
              <a:rPr lang="tr-TR" b="1" dirty="0" err="1">
                <a:solidFill>
                  <a:schemeClr val="accent2">
                    <a:lumMod val="75000"/>
                  </a:schemeClr>
                </a:solidFill>
              </a:rPr>
              <a:t>Müfredatlarda</a:t>
            </a:r>
            <a:r>
              <a:rPr lang="tr-TR" b="1" dirty="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a:solidFill>
                    <a:schemeClr val="accent2">
                      <a:lumMod val="75000"/>
                    </a:schemeClr>
                  </a:solidFill>
                </a:rPr>
                <a:t>1</a:t>
              </a: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a:solidFill>
                  <a:schemeClr val="accent2">
                    <a:lumMod val="75000"/>
                  </a:schemeClr>
                </a:solidFill>
              </a:rPr>
              <a:t>Dersler</a:t>
            </a:r>
            <a:r>
              <a:rPr lang="tr-TR" b="1" dirty="0">
                <a:solidFill>
                  <a:schemeClr val="accent2">
                    <a:lumMod val="75000"/>
                  </a:schemeClr>
                </a:solidFill>
              </a:rPr>
              <a:t>den</a:t>
            </a:r>
            <a:r>
              <a:rPr lang="en-US" b="1" dirty="0">
                <a:solidFill>
                  <a:schemeClr val="accent2">
                    <a:lumMod val="75000"/>
                  </a:schemeClr>
                </a:solidFill>
              </a:rPr>
              <a:t> </a:t>
            </a:r>
            <a:r>
              <a:rPr lang="tr-TR" b="1" dirty="0">
                <a:solidFill>
                  <a:schemeClr val="accent2">
                    <a:lumMod val="75000"/>
                  </a:schemeClr>
                </a:solidFill>
              </a:rPr>
              <a:t>Örneklerle </a:t>
            </a:r>
            <a:r>
              <a:rPr lang="en-US" b="1" dirty="0" err="1">
                <a:solidFill>
                  <a:schemeClr val="accent2">
                    <a:lumMod val="75000"/>
                  </a:schemeClr>
                </a:solidFill>
              </a:rPr>
              <a:t>Ön</a:t>
            </a:r>
            <a:r>
              <a:rPr lang="tr-TR" b="1" dirty="0">
                <a:solidFill>
                  <a:schemeClr val="accent2">
                    <a:lumMod val="75000"/>
                  </a:schemeClr>
                </a:solidFill>
              </a:rPr>
              <a:t>e Ç</a:t>
            </a:r>
            <a:r>
              <a:rPr lang="en-US" b="1" dirty="0" err="1">
                <a:solidFill>
                  <a:schemeClr val="accent2">
                    <a:lumMod val="75000"/>
                  </a:schemeClr>
                </a:solidFill>
              </a:rPr>
              <a:t>ıkan</a:t>
            </a:r>
            <a:r>
              <a:rPr lang="tr-TR" b="1" dirty="0">
                <a:solidFill>
                  <a:schemeClr val="accent2">
                    <a:lumMod val="75000"/>
                  </a:schemeClr>
                </a:solidFill>
              </a:rPr>
              <a:t> Yenilikler </a:t>
            </a:r>
            <a:r>
              <a:rPr lang="en-US" b="1" dirty="0" err="1">
                <a:solidFill>
                  <a:schemeClr val="accent2">
                    <a:lumMod val="75000"/>
                  </a:schemeClr>
                </a:solidFill>
              </a:rPr>
              <a:t>Nelerdir</a:t>
            </a:r>
            <a:r>
              <a:rPr lang="en-US" b="1" dirty="0">
                <a:solidFill>
                  <a:schemeClr val="accent2">
                    <a:lumMod val="75000"/>
                  </a:schemeClr>
                </a:solidFill>
              </a:rPr>
              <a:t>?</a:t>
            </a: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60000"/>
                    <a:lumOff val="40000"/>
                  </a:schemeClr>
                </a:solidFill>
                <a:latin typeface="+mn-lt"/>
                <a:ea typeface="+mn-ea"/>
                <a:cs typeface="+mn-cs"/>
              </a:rPr>
              <a:t>YAPILMASI 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16007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a:solidFill>
                  <a:srgbClr val="EAEAEA"/>
                </a:solidFill>
              </a:rPr>
              <a:t>Müfredatlar Neden Yenilendi?</a:t>
            </a:r>
            <a:r>
              <a:rPr lang="tr-TR" sz="3200" b="1" dirty="0">
                <a:solidFill>
                  <a:srgbClr val="EAEAEA"/>
                </a:solidFill>
              </a:rPr>
              <a:t/>
            </a:r>
            <a:br>
              <a:rPr lang="tr-TR" sz="3200" b="1" dirty="0">
                <a:solidFill>
                  <a:srgbClr val="EAEAEA"/>
                </a:solidFill>
              </a:rPr>
            </a:br>
            <a:r>
              <a:rPr lang="tr-TR" sz="3500" b="1" spc="300" dirty="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a:solidFill>
                  <a:schemeClr val="tx1"/>
                </a:solidFill>
              </a:rPr>
              <a:t>Hayata dair ve hayat için; işlevsel, pratik ve değerlerimizle paralel ve onları kapsayan bilgi ve beceriler kazandırmak için…</a:t>
            </a: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uluslararası belgelerde tanımlanmış yeterlilikleri kazandırmak, PISA ve TIMMS gibi uluslararası  değerlendirme sınavlarında çocuklarımızın eksiklerini giderip desteklemek için…</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a:solidFill>
                  <a:schemeClr val="tx1"/>
                </a:solidFill>
              </a:rPr>
              <a:t>İnsanımızın ve insanlığın ortak  değerlerini kazandırmak ve benimsetmek için…</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hayat ile bilim ve teknolojideki değişim ve gelişmelerin gerekli kıldığı 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218705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a:solidFill>
                  <a:srgbClr val="EAEAEA"/>
                </a:solidFill>
              </a:rPr>
              <a:t>Yenilenen </a:t>
            </a:r>
            <a:r>
              <a:rPr lang="tr-TR" b="1" dirty="0" err="1">
                <a:solidFill>
                  <a:srgbClr val="EAEAEA"/>
                </a:solidFill>
              </a:rPr>
              <a:t>Müfredatlarda</a:t>
            </a:r>
            <a:r>
              <a:rPr lang="tr-TR" b="1" dirty="0">
                <a:solidFill>
                  <a:srgbClr val="EAEAEA"/>
                </a:solidFill>
              </a:rPr>
              <a:t> Ne Yapıldı?</a:t>
            </a:r>
            <a:br>
              <a:rPr lang="tr-TR" b="1" dirty="0">
                <a:solidFill>
                  <a:srgbClr val="EAEAEA"/>
                </a:solidFill>
              </a:rPr>
            </a:br>
            <a:r>
              <a:rPr lang="tr-TR" sz="3900" b="1" spc="300" dirty="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Müfredatlar fazlalıkları sadeleştirme, yoğunlukları ise seyreltme suretiyle hafifletildi. «</a:t>
            </a:r>
            <a:r>
              <a:rPr lang="tr-TR" sz="1900" b="1" dirty="0" err="1">
                <a:solidFill>
                  <a:schemeClr val="accent2">
                    <a:lumMod val="75000"/>
                  </a:schemeClr>
                </a:solidFill>
              </a:rPr>
              <a:t>Öz»ün</a:t>
            </a:r>
            <a:r>
              <a:rPr lang="tr-TR" sz="1900" b="1" dirty="0">
                <a:solidFill>
                  <a:schemeClr val="accent2">
                    <a:lumMod val="75000"/>
                  </a:schemeClr>
                </a:solidFill>
              </a:rPr>
              <a:t> «tam» olarak kazandırılması 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değer, bilgi, beceri, yeterlilik, </a:t>
            </a:r>
            <a:r>
              <a:rPr lang="tr-TR" b="1" dirty="0">
                <a:solidFill>
                  <a:schemeClr val="accent2">
                    <a:lumMod val="75000"/>
                  </a:schemeClr>
                </a:solidFill>
              </a:rPr>
              <a:t>yetkinlik</a:t>
            </a:r>
            <a:r>
              <a:rPr lang="tr-TR" sz="1900" b="1" dirty="0">
                <a:solidFill>
                  <a:schemeClr val="accent2">
                    <a:lumMod val="75000"/>
                  </a:schemeClr>
                </a:solidFill>
              </a:rPr>
              <a:t>, tutum ve davranışlar birbirleriyle uyumlu bir bütünlüğe kavuşturuldu.  Ayrı ayrı olmaktan ziyade ahenkli bir 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Değerlerimize uygun olmayan unsurlar ayıklandı, müfredatlar ile değerlerimiz arasında bağ oluşturuldu.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Güncel, yeni ve canlı evsaf dokusu belirlendi. 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a:solidFill>
                  <a:srgbClr val="EAEAEA"/>
                </a:solidFill>
              </a:rPr>
              <a:t>GÜNCELLİk</a:t>
            </a:r>
            <a:r>
              <a:rPr lang="tr-TR" sz="2900" b="1" dirty="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366964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a:solidFill>
                  <a:srgbClr val="EAEAEA"/>
                </a:solidFill>
              </a:rPr>
              <a:t>Müfredatlar Nasıl Yenilendi?</a:t>
            </a:r>
            <a:r>
              <a:rPr lang="tr-TR" sz="3500" b="1" dirty="0">
                <a:solidFill>
                  <a:srgbClr val="EAEAEA"/>
                </a:solidFill>
              </a:rPr>
              <a:t/>
            </a:r>
            <a:br>
              <a:rPr lang="tr-TR" sz="3500" b="1" dirty="0">
                <a:solidFill>
                  <a:srgbClr val="EAEAEA"/>
                </a:solidFill>
              </a:rPr>
            </a:br>
            <a:r>
              <a:rPr lang="tr-TR" sz="3900" b="1" spc="300" dirty="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a:solidFill>
                  <a:schemeClr val="tx1"/>
                </a:solidFill>
              </a:rPr>
              <a:t>Öğretmen ve akademisyen uzmanlardan oluşan komisyonlar kuruldu. İlmî müzakereler, toplantılar ve </a:t>
            </a:r>
            <a:r>
              <a:rPr lang="tr-TR" sz="1900" b="1" dirty="0" err="1">
                <a:solidFill>
                  <a:schemeClr val="tx1"/>
                </a:solidFill>
              </a:rPr>
              <a:t>çalıştaylarla</a:t>
            </a:r>
            <a:r>
              <a:rPr lang="tr-TR" sz="1900" b="1" dirty="0">
                <a:solidFill>
                  <a:schemeClr val="tx1"/>
                </a:solidFill>
              </a:rPr>
              <a:t> «taslak müfredatlar» oluşturuldu.</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en-US" sz="1900" b="1" dirty="0">
                <a:solidFill>
                  <a:schemeClr val="tx1"/>
                </a:solidFill>
              </a:rPr>
              <a:t>mufredat.meb.gov.tr</a:t>
            </a:r>
            <a:r>
              <a:rPr lang="tr-TR" sz="1900" b="1" dirty="0">
                <a:solidFill>
                  <a:schemeClr val="tx1"/>
                </a:solidFill>
              </a:rPr>
              <a:t>»</a:t>
            </a:r>
            <a:r>
              <a:rPr lang="en-US" sz="1900" b="1" dirty="0">
                <a:solidFill>
                  <a:schemeClr val="tx1"/>
                </a:solidFill>
              </a:rPr>
              <a:t> </a:t>
            </a:r>
            <a:r>
              <a:rPr lang="tr-TR" sz="1900" b="1" dirty="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a:solidFill>
                  <a:schemeClr val="tx1"/>
                </a:solidFill>
              </a:rPr>
              <a:t>çıkarıl</a:t>
            </a:r>
            <a:r>
              <a:rPr lang="tr-TR" sz="1900" b="1" dirty="0" err="1">
                <a:solidFill>
                  <a:schemeClr val="tx1"/>
                </a:solidFill>
              </a:rPr>
              <a:t>dı</a:t>
            </a:r>
            <a:r>
              <a:rPr lang="tr-TR" sz="1900" b="1" dirty="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a:solidFill>
                  <a:schemeClr val="tx1"/>
                </a:solidFill>
              </a:rPr>
              <a:t>çerçevesinde</a:t>
            </a:r>
            <a:r>
              <a:rPr lang="en-US" sz="1900" b="1" dirty="0">
                <a:solidFill>
                  <a:schemeClr val="tx1"/>
                </a:solidFill>
              </a:rPr>
              <a:t> 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a:solidFill>
                  <a:schemeClr val="tx1"/>
                </a:solidFill>
              </a:rPr>
              <a:t>«</a:t>
            </a:r>
            <a:r>
              <a:rPr lang="en-US" sz="1900" b="1" dirty="0" err="1">
                <a:solidFill>
                  <a:schemeClr val="tx1"/>
                </a:solidFill>
              </a:rPr>
              <a:t>taslak</a:t>
            </a:r>
            <a:r>
              <a:rPr lang="tr-TR" sz="1900" b="1" dirty="0">
                <a:solidFill>
                  <a:schemeClr val="tx1"/>
                </a:solidFill>
              </a:rPr>
              <a:t> müfredat»</a:t>
            </a:r>
            <a:r>
              <a:rPr lang="en-US" sz="1900" b="1" dirty="0">
                <a:solidFill>
                  <a:schemeClr val="tx1"/>
                </a:solidFill>
              </a:rPr>
              <a:t>lar</a:t>
            </a:r>
            <a:r>
              <a:rPr lang="tr-TR" sz="1900" b="1" dirty="0">
                <a:solidFill>
                  <a:schemeClr val="tx1"/>
                </a:solidFill>
              </a:rPr>
              <a:t>,</a:t>
            </a:r>
            <a:r>
              <a:rPr lang="en-US" sz="1900" b="1" dirty="0">
                <a:solidFill>
                  <a:schemeClr val="tx1"/>
                </a:solidFill>
              </a:rPr>
              <a:t>  </a:t>
            </a:r>
            <a:r>
              <a:rPr lang="tr-TR" sz="1900" b="1" dirty="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a:solidFill>
                  <a:schemeClr val="tx1"/>
                </a:solidFill>
              </a:rPr>
              <a:t>programlar</a:t>
            </a:r>
            <a:r>
              <a:rPr lang="tr-TR" sz="1900" b="1" dirty="0">
                <a:solidFill>
                  <a:schemeClr val="tx1"/>
                </a:solidFill>
              </a:rPr>
              <a:t>,</a:t>
            </a:r>
            <a:r>
              <a:rPr lang="en-US" sz="1900" b="1" dirty="0">
                <a:solidFill>
                  <a:schemeClr val="tx1"/>
                </a:solidFill>
              </a:rPr>
              <a:t> </a:t>
            </a:r>
            <a:r>
              <a:rPr lang="tr-TR" sz="1900" b="1" dirty="0">
                <a:solidFill>
                  <a:schemeClr val="tx1"/>
                </a:solidFill>
              </a:rPr>
              <a:t> </a:t>
            </a:r>
            <a:r>
              <a:rPr lang="en-US" sz="1900" b="1" dirty="0" err="1">
                <a:solidFill>
                  <a:schemeClr val="tx1"/>
                </a:solidFill>
              </a:rPr>
              <a:t>arz</a:t>
            </a:r>
            <a:r>
              <a:rPr lang="tr-TR" sz="1900" b="1" dirty="0">
                <a:solidFill>
                  <a:schemeClr val="tx1"/>
                </a:solidFill>
              </a:rPr>
              <a:t>a sunuldu ve onaylandı</a:t>
            </a:r>
            <a:r>
              <a:rPr lang="en-US" sz="1900" b="1" dirty="0">
                <a:solidFill>
                  <a:schemeClr val="tx1"/>
                </a:solidFill>
              </a:rPr>
              <a:t>.</a:t>
            </a:r>
            <a:r>
              <a:rPr lang="tr-TR" sz="1900" b="1" dirty="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a:solidFill>
                  <a:srgbClr val="EAEAEA"/>
                </a:solidFill>
              </a:rPr>
              <a:t>KOMİSYON </a:t>
            </a:r>
            <a:r>
              <a:rPr lang="tr-TR" sz="2900" b="1" spc="-150" dirty="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KAMUOYU </a:t>
            </a:r>
            <a:r>
              <a:rPr lang="tr-TR" sz="2900" b="1" kern="1000" spc="-100" dirty="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TTKB </a:t>
            </a:r>
            <a:r>
              <a:rPr lang="tr-TR" sz="2900" b="1" spc="-150" dirty="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400664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p:spPr>
        <p:txBody>
          <a:bodyPr vert="horz" wrap="square" lIns="91440" tIns="45720" rIns="91440" bIns="45720" rtlCol="0">
            <a:spAutoFit/>
          </a:bodyPr>
          <a:lstStyle/>
          <a:p>
            <a:pPr>
              <a:buFont typeface="Arial" pitchFamily="34" charset="0"/>
              <a:buNone/>
            </a:pPr>
            <a:r>
              <a:rPr lang="tr-TR" sz="1900" b="1" dirty="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a:solidFill>
                  <a:schemeClr val="bg2">
                    <a:lumMod val="50000"/>
                  </a:schemeClr>
                </a:solidFill>
              </a:rPr>
              <a:t>Hükûmet programları başta olmak üzere, farklı kurum ve kişilerce üretilen </a:t>
            </a:r>
            <a:r>
              <a:rPr lang="tr-TR" sz="1900" b="1" dirty="0">
                <a:solidFill>
                  <a:schemeClr val="bg2">
                    <a:lumMod val="50000"/>
                  </a:schemeClr>
                </a:solidFill>
              </a:rPr>
              <a:t>350 </a:t>
            </a:r>
            <a:r>
              <a:rPr lang="tr-TR" sz="1900" dirty="0">
                <a:solidFill>
                  <a:schemeClr val="bg2">
                    <a:lumMod val="50000"/>
                  </a:schemeClr>
                </a:solidFill>
              </a:rPr>
              <a:t>adet doküman ve rapor 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p:spPr>
        <p:txBody>
          <a:bodyPr vert="horz" wrap="square" lIns="91440" tIns="45720" rIns="91440" bIns="45720" rtlCol="0">
            <a:spAutoFit/>
          </a:bodyPr>
          <a:lstStyle/>
          <a:p>
            <a:pPr algn="r">
              <a:buFont typeface="Arial" pitchFamily="34" charset="0"/>
              <a:buNone/>
            </a:pPr>
            <a:r>
              <a:rPr lang="tr-TR" b="1" dirty="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toplantısı, 15 öğretmen eğitimi çalışma toplantısı yapıldı.</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p:spPr>
        <p:txBody>
          <a:bodyPr vert="horz" wrap="square" lIns="91440" tIns="45720" rIns="91440" bIns="45720" rtlCol="0">
            <a:spAutoFit/>
          </a:bodyPr>
          <a:lstStyle/>
          <a:p>
            <a:pPr algn="r">
              <a:buFont typeface="Arial" pitchFamily="34" charset="0"/>
              <a:buNone/>
            </a:pPr>
            <a:r>
              <a:rPr lang="tr-TR" b="1" dirty="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a:t>1.738  </a:t>
            </a:r>
            <a:r>
              <a:rPr lang="tr-TR" sz="1900" dirty="0">
                <a:solidFill>
                  <a:schemeClr val="bg2">
                    <a:lumMod val="50000"/>
                  </a:schemeClr>
                </a:solidFill>
              </a:rPr>
              <a:t>kişi program geliştirmeye, </a:t>
            </a:r>
            <a:r>
              <a:rPr lang="tr-TR" sz="1900" dirty="0"/>
              <a:t>184.192  </a:t>
            </a:r>
            <a:r>
              <a:rPr lang="tr-TR" sz="1900" dirty="0">
                <a:solidFill>
                  <a:schemeClr val="bg2">
                    <a:lumMod val="50000"/>
                  </a:schemeClr>
                </a:solidFill>
              </a:rPr>
              <a:t>kişi askı sürecinde destek verdi. Yapılan toplantılara </a:t>
            </a:r>
            <a:r>
              <a:rPr lang="tr-TR" sz="1900" b="1" dirty="0"/>
              <a:t>7.742</a:t>
            </a:r>
            <a:r>
              <a:rPr lang="tr-TR" sz="1900" dirty="0">
                <a:solidFill>
                  <a:schemeClr val="bg2">
                    <a:lumMod val="50000"/>
                  </a:schemeClr>
                </a:solidFill>
              </a:rPr>
              <a:t> öğretmen ve akademisyen</a:t>
            </a:r>
            <a:r>
              <a:rPr lang="tr-TR" sz="1900" dirty="0"/>
              <a:t> ve öğretmen </a:t>
            </a:r>
            <a:r>
              <a:rPr lang="tr-TR" sz="1900" dirty="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a:bodyPr>
          <a:lstStyle/>
          <a:p>
            <a:pPr algn="ctr"/>
            <a:r>
              <a:rPr lang="tr-TR" sz="3500" b="1" dirty="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a:solidFill>
                  <a:srgbClr val="EAEAEA"/>
                </a:solidFill>
              </a:rPr>
              <a:t>Müfredatlar Nasıl Yenilendi?</a:t>
            </a:r>
            <a:br>
              <a:rPr lang="tr-TR" sz="5300" b="1" dirty="0">
                <a:solidFill>
                  <a:srgbClr val="EAEAEA"/>
                </a:solidFill>
              </a:rPr>
            </a:br>
            <a:r>
              <a:rPr lang="tr-TR" sz="3900" b="1" spc="300" dirty="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p:spPr>
        <p:txBody>
          <a:bodyPr vert="horz" wrap="square" lIns="91440" tIns="45720" rIns="91440" bIns="45720" rtlCol="0">
            <a:spAutoFit/>
          </a:bodyPr>
          <a:lstStyle/>
          <a:p>
            <a:pPr>
              <a:buFont typeface="Arial" pitchFamily="34" charset="0"/>
              <a:buNone/>
            </a:pPr>
            <a:r>
              <a:rPr lang="tr-TR" sz="1900" b="1" dirty="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a:solidFill>
                  <a:schemeClr val="bg2">
                    <a:lumMod val="50000"/>
                  </a:schemeClr>
                </a:solidFill>
              </a:rPr>
              <a:t>Temel eğitimde geliştirilen ölçekler ve anket formları aracılığıyla sahadan veri toplandı. Alan araştırmalarında </a:t>
            </a:r>
            <a:r>
              <a:rPr lang="tr-TR" sz="1900" b="1" dirty="0">
                <a:solidFill>
                  <a:schemeClr val="bg2">
                    <a:lumMod val="50000"/>
                  </a:schemeClr>
                </a:solidFill>
              </a:rPr>
              <a:t>80.341 </a:t>
            </a:r>
            <a:r>
              <a:rPr lang="tr-TR" sz="1900" dirty="0">
                <a:solidFill>
                  <a:schemeClr val="bg2">
                    <a:lumMod val="50000"/>
                  </a:schemeClr>
                </a:solidFill>
              </a:rPr>
              <a:t>öğretmen, </a:t>
            </a:r>
            <a:r>
              <a:rPr lang="tr-TR" sz="1900" b="1" dirty="0">
                <a:solidFill>
                  <a:schemeClr val="bg2">
                    <a:lumMod val="50000"/>
                  </a:schemeClr>
                </a:solidFill>
              </a:rPr>
              <a:t>15.608 </a:t>
            </a:r>
            <a:r>
              <a:rPr lang="tr-TR" sz="1900" dirty="0">
                <a:solidFill>
                  <a:schemeClr val="bg2">
                    <a:lumMod val="50000"/>
                  </a:schemeClr>
                </a:solidFill>
              </a:rPr>
              <a:t>eğitim yöneticisi, </a:t>
            </a:r>
            <a:r>
              <a:rPr lang="tr-TR" sz="1900" b="1" dirty="0">
                <a:solidFill>
                  <a:schemeClr val="bg2">
                    <a:lumMod val="50000"/>
                  </a:schemeClr>
                </a:solidFill>
              </a:rPr>
              <a:t>50.973 </a:t>
            </a:r>
            <a:r>
              <a:rPr lang="tr-TR" sz="1900" dirty="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133467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a:solidFill>
                  <a:schemeClr val="accent2">
                    <a:lumMod val="75000"/>
                  </a:schemeClr>
                </a:solidFill>
              </a:rPr>
              <a:t>İlkokul ve ortaokul müfredatlarından </a:t>
            </a:r>
            <a:r>
              <a:rPr lang="tr-TR" sz="1900" b="1" dirty="0">
                <a:solidFill>
                  <a:schemeClr val="accent2">
                    <a:lumMod val="75000"/>
                  </a:schemeClr>
                </a:solidFill>
              </a:rPr>
              <a:t>17</a:t>
            </a:r>
            <a:r>
              <a:rPr lang="tr-TR" sz="1900" dirty="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a:solidFill>
                  <a:srgbClr val="EAEAEA"/>
                </a:solidFill>
              </a:rPr>
              <a:t>Çalışmalar Sonucunda  Hangi Müfredatlar Yenilendi?</a:t>
            </a:r>
            <a:br>
              <a:rPr lang="tr-TR" sz="4000" b="1" dirty="0">
                <a:solidFill>
                  <a:srgbClr val="EAEAEA"/>
                </a:solidFill>
              </a:rPr>
            </a:br>
            <a:r>
              <a:rPr lang="tr-TR" sz="3500" b="1" spc="300" dirty="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a:solidFill>
                  <a:schemeClr val="accent2">
                    <a:lumMod val="75000"/>
                  </a:schemeClr>
                </a:solidFill>
              </a:rPr>
              <a:t>Türkiye Yeterlilikler Çerçevesi </a:t>
            </a:r>
            <a:r>
              <a:rPr lang="tr-TR" sz="1900" dirty="0">
                <a:solidFill>
                  <a:schemeClr val="accent2">
                    <a:lumMod val="75000"/>
                  </a:schemeClr>
                </a:solidFill>
              </a:rPr>
              <a:t>bağlamında </a:t>
            </a:r>
            <a:r>
              <a:rPr lang="tr-TR" sz="1900" b="1" dirty="0">
                <a:solidFill>
                  <a:schemeClr val="accent2">
                    <a:lumMod val="75000"/>
                  </a:schemeClr>
                </a:solidFill>
              </a:rPr>
              <a:t>9 yeterlilik ve beceri </a:t>
            </a:r>
            <a:r>
              <a:rPr lang="tr-TR" sz="1900" dirty="0">
                <a:solidFill>
                  <a:schemeClr val="accent2">
                    <a:lumMod val="75000"/>
                  </a:schemeClr>
                </a:solidFill>
              </a:rPr>
              <a:t>ile </a:t>
            </a:r>
            <a:r>
              <a:rPr lang="tr-TR" sz="1900" b="1" dirty="0">
                <a:solidFill>
                  <a:schemeClr val="accent2">
                    <a:lumMod val="75000"/>
                  </a:schemeClr>
                </a:solidFill>
              </a:rPr>
              <a:t>10 kök değer </a:t>
            </a:r>
            <a:r>
              <a:rPr lang="tr-TR" sz="1900" dirty="0">
                <a:solidFill>
                  <a:schemeClr val="accent2">
                    <a:lumMod val="75000"/>
                  </a:schemeClr>
                </a:solidFill>
              </a:rPr>
              <a:t>ve bunların alt/ilişkili değerleri  bütün programlara yedirilmek suretiyle </a:t>
            </a:r>
            <a:r>
              <a:rPr lang="tr-TR" sz="1900" i="1" dirty="0">
                <a:solidFill>
                  <a:schemeClr val="accent2">
                    <a:lumMod val="75000"/>
                  </a:schemeClr>
                </a:solidFill>
              </a:rPr>
              <a:t>zımni müfredat </a:t>
            </a:r>
            <a:r>
              <a:rPr lang="tr-TR" sz="1900" dirty="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p:spPr>
        <p:txBody>
          <a:bodyPr vert="horz" wrap="square" lIns="91440" tIns="45720" rIns="91440" bIns="45720" rtlCol="0">
            <a:spAutoFit/>
          </a:bodyPr>
          <a:lstStyle/>
          <a:p>
            <a:pPr algn="just"/>
            <a:r>
              <a:rPr lang="tr-TR" sz="5400" dirty="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a:solidFill>
                  <a:schemeClr val="accent2">
                    <a:lumMod val="75000"/>
                  </a:schemeClr>
                </a:solidFill>
              </a:rPr>
              <a:t>İmam hatip ortaokulu ve lisesi müfredatından </a:t>
            </a:r>
            <a:r>
              <a:rPr lang="tr-TR" sz="1900" b="1" dirty="0">
                <a:solidFill>
                  <a:schemeClr val="accent2">
                    <a:lumMod val="75000"/>
                  </a:schemeClr>
                </a:solidFill>
              </a:rPr>
              <a:t>10 </a:t>
            </a:r>
            <a:r>
              <a:rPr lang="tr-TR" sz="1900" dirty="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p:spPr>
        <p:txBody>
          <a:bodyPr vert="horz" wrap="square" lIns="91440" tIns="45720" rIns="91440" bIns="45720" rtlCol="0">
            <a:spAutoFit/>
          </a:bodyPr>
          <a:lstStyle/>
          <a:p>
            <a:pPr algn="just">
              <a:buFont typeface="Arial" pitchFamily="34" charset="0"/>
              <a:buNone/>
            </a:pPr>
            <a:r>
              <a:rPr lang="tr-TR" sz="5400" dirty="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a:solidFill>
                  <a:schemeClr val="accent2">
                    <a:lumMod val="75000"/>
                  </a:schemeClr>
                </a:solidFill>
              </a:rPr>
              <a:t>Lise müfredatlarından toplam </a:t>
            </a:r>
            <a:r>
              <a:rPr lang="tr-TR" sz="1900" b="1" dirty="0">
                <a:solidFill>
                  <a:schemeClr val="accent2">
                    <a:lumMod val="75000"/>
                  </a:schemeClr>
                </a:solidFill>
              </a:rPr>
              <a:t>24 </a:t>
            </a:r>
            <a:r>
              <a:rPr lang="tr-TR" sz="1900" dirty="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p:spPr>
        <p:txBody>
          <a:bodyPr vert="horz" wrap="square" lIns="91440" tIns="45720" rIns="91440" bIns="45720" rtlCol="0">
            <a:spAutoFit/>
          </a:bodyPr>
          <a:lstStyle/>
          <a:p>
            <a:pPr algn="just">
              <a:buFont typeface="Arial" pitchFamily="34" charset="0"/>
              <a:buNone/>
            </a:pPr>
            <a:r>
              <a:rPr lang="tr-TR" sz="5400" dirty="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p:spPr>
        <p:txBody>
          <a:bodyPr vert="horz" wrap="square" lIns="91440" tIns="45720" rIns="91440" bIns="45720" rtlCol="0">
            <a:spAutoFit/>
          </a:bodyPr>
          <a:lstStyle/>
          <a:p>
            <a:pPr algn="ctr">
              <a:lnSpc>
                <a:spcPts val="800"/>
              </a:lnSpc>
              <a:spcBef>
                <a:spcPts val="600"/>
              </a:spcBef>
              <a:spcAft>
                <a:spcPts val="600"/>
              </a:spcAft>
            </a:pPr>
            <a:r>
              <a:rPr lang="tr-TR" b="1" dirty="0">
                <a:solidFill>
                  <a:schemeClr val="bg1">
                    <a:lumMod val="95000"/>
                  </a:schemeClr>
                </a:solidFill>
              </a:rPr>
              <a:t>İlk</a:t>
            </a:r>
          </a:p>
          <a:p>
            <a:pPr algn="ctr">
              <a:lnSpc>
                <a:spcPts val="800"/>
              </a:lnSpc>
              <a:spcBef>
                <a:spcPts val="600"/>
              </a:spcBef>
              <a:spcAft>
                <a:spcPts val="600"/>
              </a:spcAft>
            </a:pPr>
            <a:r>
              <a:rPr lang="tr-TR" b="1" dirty="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p:spPr>
        <p:txBody>
          <a:bodyPr vert="horz" wrap="square" lIns="91440" tIns="45720" rIns="91440" bIns="45720" rtlCol="0">
            <a:spAutoFit/>
          </a:bodyPr>
          <a:lstStyle/>
          <a:p>
            <a:pPr algn="ctr">
              <a:lnSpc>
                <a:spcPts val="800"/>
              </a:lnSpc>
              <a:spcBef>
                <a:spcPts val="600"/>
              </a:spcBef>
              <a:spcAft>
                <a:spcPts val="600"/>
              </a:spcAft>
            </a:pPr>
            <a:r>
              <a:rPr lang="tr-TR" b="1" dirty="0">
                <a:solidFill>
                  <a:schemeClr val="bg1">
                    <a:lumMod val="95000"/>
                  </a:schemeClr>
                </a:solidFill>
              </a:rPr>
              <a:t>İmam</a:t>
            </a:r>
          </a:p>
          <a:p>
            <a:pPr algn="ctr">
              <a:lnSpc>
                <a:spcPts val="800"/>
              </a:lnSpc>
              <a:spcBef>
                <a:spcPts val="600"/>
              </a:spcBef>
              <a:spcAft>
                <a:spcPts val="600"/>
              </a:spcAft>
            </a:pPr>
            <a:r>
              <a:rPr lang="tr-TR" b="1" dirty="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p:spPr>
        <p:txBody>
          <a:bodyPr vert="horz" wrap="square" lIns="91440" tIns="45720" rIns="91440" bIns="45720" rtlCol="0">
            <a:spAutoFit/>
          </a:bodyPr>
          <a:lstStyle/>
          <a:p>
            <a:pPr algn="ctr">
              <a:lnSpc>
                <a:spcPts val="800"/>
              </a:lnSpc>
              <a:spcBef>
                <a:spcPts val="600"/>
              </a:spcBef>
              <a:spcAft>
                <a:spcPts val="600"/>
              </a:spcAft>
            </a:pPr>
            <a:r>
              <a:rPr lang="tr-TR" b="1" dirty="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p:spPr>
        <p:txBody>
          <a:bodyPr vert="horz" wrap="square" lIns="91440" tIns="45720" rIns="91440" bIns="45720" rtlCol="0">
            <a:spAutoFit/>
          </a:bodyPr>
          <a:lstStyle/>
          <a:p>
            <a:pPr algn="ctr">
              <a:spcBef>
                <a:spcPts val="600"/>
              </a:spcBef>
              <a:spcAft>
                <a:spcPts val="600"/>
              </a:spcAft>
            </a:pPr>
            <a:r>
              <a:rPr lang="tr-TR" b="1" dirty="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Tree>
    <p:extLst>
      <p:ext uri="{BB962C8B-B14F-4D97-AF65-F5344CB8AC3E}">
        <p14:creationId xmlns:p14="http://schemas.microsoft.com/office/powerpoint/2010/main" val="4016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programlar için odak oldu. Anadil, yabancı dil, teknoloji okur yazarlığı vb. yansıma ve görünme alanları programlarda dersin adına ve alanına bakılmaksızın (ve fakat dersle/alanla da irtibatlı ve bütünleşik olarak) yerleştirildi.</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a:solidFill>
                  <a:srgbClr val="EAEAEA"/>
                </a:solidFill>
              </a:rPr>
              <a:t>Dersler</a:t>
            </a:r>
            <a:r>
              <a:rPr lang="tr-TR" sz="4000" b="1" dirty="0">
                <a:solidFill>
                  <a:srgbClr val="EAEAEA"/>
                </a:solidFill>
              </a:rPr>
              <a:t>den</a:t>
            </a:r>
            <a:r>
              <a:rPr lang="en-US" sz="4000" b="1" dirty="0">
                <a:solidFill>
                  <a:srgbClr val="EAEAEA"/>
                </a:solidFill>
              </a:rPr>
              <a:t> </a:t>
            </a:r>
            <a:r>
              <a:rPr lang="tr-TR" sz="4000" b="1" dirty="0">
                <a:solidFill>
                  <a:srgbClr val="EAEAEA"/>
                </a:solidFill>
              </a:rPr>
              <a:t>Örneklerle </a:t>
            </a:r>
            <a:r>
              <a:rPr lang="en-US" sz="4000" b="1" dirty="0" err="1">
                <a:solidFill>
                  <a:srgbClr val="EAEAEA"/>
                </a:solidFill>
              </a:rPr>
              <a:t>Ön</a:t>
            </a:r>
            <a:r>
              <a:rPr lang="tr-TR" sz="4000" b="1" dirty="0">
                <a:solidFill>
                  <a:srgbClr val="EAEAEA"/>
                </a:solidFill>
              </a:rPr>
              <a:t>e</a:t>
            </a:r>
            <a:r>
              <a:rPr lang="en-US" sz="4000" b="1" dirty="0">
                <a:solidFill>
                  <a:srgbClr val="EAEAEA"/>
                </a:solidFill>
              </a:rPr>
              <a:t> </a:t>
            </a:r>
            <a:r>
              <a:rPr lang="en-US" sz="4000" b="1" dirty="0" err="1">
                <a:solidFill>
                  <a:srgbClr val="EAEAEA"/>
                </a:solidFill>
              </a:rPr>
              <a:t>Çıkan</a:t>
            </a:r>
            <a:r>
              <a:rPr lang="en-US" sz="4000" b="1" dirty="0">
                <a:solidFill>
                  <a:srgbClr val="EAEAEA"/>
                </a:solidFill>
              </a:rPr>
              <a:t> </a:t>
            </a:r>
            <a:r>
              <a:rPr lang="tr-TR" sz="4000" b="1" dirty="0">
                <a:solidFill>
                  <a:srgbClr val="EAEAEA"/>
                </a:solidFill>
              </a:rPr>
              <a:t>Yenilikler </a:t>
            </a:r>
            <a:r>
              <a:rPr lang="en-US" sz="4000" b="1" dirty="0" err="1">
                <a:solidFill>
                  <a:srgbClr val="EAEAEA"/>
                </a:solidFill>
              </a:rPr>
              <a:t>Nelerdir</a:t>
            </a:r>
            <a:r>
              <a:rPr lang="en-US" sz="4000" b="1" dirty="0">
                <a:solidFill>
                  <a:srgbClr val="EAEAEA"/>
                </a:solidFill>
              </a:rPr>
              <a:t>?</a:t>
            </a:r>
            <a:r>
              <a:rPr lang="tr-TR" sz="4000" b="1" dirty="0">
                <a:solidFill>
                  <a:srgbClr val="EAEAEA"/>
                </a:solidFill>
              </a:rPr>
              <a:t/>
            </a:r>
            <a:br>
              <a:rPr lang="tr-TR" sz="4000" b="1" dirty="0">
                <a:solidFill>
                  <a:srgbClr val="EAEAEA"/>
                </a:solidFill>
              </a:rPr>
            </a:br>
            <a:r>
              <a:rPr lang="tr-TR" sz="4000" b="1" spc="300" dirty="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a:solidFill>
                  <a:srgbClr val="EAEAEA"/>
                </a:solidFill>
                <a:latin typeface="Cambria" panose="02040503050406030204" pitchFamily="18" charset="0"/>
              </a:rPr>
              <a:t>1</a:t>
            </a:r>
            <a:r>
              <a:rPr lang="tr-TR" sz="1600" b="1" dirty="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56981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Tarih ve coğrafya dersleri başta olmak üzere sosyal bilimler disiplinlerinde Avrupa merkezli/</a:t>
            </a:r>
            <a:r>
              <a:rPr lang="tr-TR" sz="2400" dirty="0" err="1">
                <a:latin typeface="Calibri" panose="020F0502020204030204"/>
              </a:rPr>
              <a:t>müstağrip</a:t>
            </a:r>
            <a:r>
              <a:rPr lang="tr-TR" sz="2400" dirty="0">
                <a:latin typeface="Calibri" panose="020F0502020204030204"/>
              </a:rPr>
              <a:t> bakış açısının dışına çıkıldı. Bu bağlamda her coğrafyadan </a:t>
            </a:r>
            <a:r>
              <a:rPr lang="tr-TR" sz="2400" dirty="0"/>
              <a:t>insanların bilime katkıları vurgulandı, farklı medeniyet havzalarının ve bazı öncü isimlerin hafızalara yer etmesi hedeflendi.</a:t>
            </a:r>
            <a:endParaRPr lang="tr-TR" sz="2400" dirty="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alındı; </a:t>
            </a:r>
            <a:r>
              <a:rPr lang="tr-TR" sz="2400" dirty="0"/>
              <a:t>Aşık Veysel, Dede Efendi, Farabi, Itrî, Neşet Ertaş, Yunus Emre, Aşık Murat Çobanoğlu gibi kalıcı değerlerimize vurgu yapıldı.</a:t>
            </a: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a:solidFill>
                  <a:srgbClr val="EAEAEA"/>
                </a:solidFill>
              </a:rPr>
              <a:t>Dersler</a:t>
            </a:r>
            <a:r>
              <a:rPr lang="tr-TR" sz="4000" b="1" dirty="0">
                <a:solidFill>
                  <a:srgbClr val="EAEAEA"/>
                </a:solidFill>
              </a:rPr>
              <a:t>den</a:t>
            </a:r>
            <a:r>
              <a:rPr lang="en-US" sz="4000" b="1" dirty="0">
                <a:solidFill>
                  <a:srgbClr val="EAEAEA"/>
                </a:solidFill>
              </a:rPr>
              <a:t> </a:t>
            </a:r>
            <a:r>
              <a:rPr lang="tr-TR" sz="4000" b="1" dirty="0">
                <a:solidFill>
                  <a:srgbClr val="EAEAEA"/>
                </a:solidFill>
              </a:rPr>
              <a:t>Örneklerle </a:t>
            </a:r>
            <a:r>
              <a:rPr lang="en-US" sz="4000" b="1" dirty="0" err="1">
                <a:solidFill>
                  <a:srgbClr val="EAEAEA"/>
                </a:solidFill>
              </a:rPr>
              <a:t>Ön</a:t>
            </a:r>
            <a:r>
              <a:rPr lang="tr-TR" sz="4000" b="1" dirty="0">
                <a:solidFill>
                  <a:srgbClr val="EAEAEA"/>
                </a:solidFill>
              </a:rPr>
              <a:t>e</a:t>
            </a:r>
            <a:r>
              <a:rPr lang="en-US" sz="4000" b="1" dirty="0">
                <a:solidFill>
                  <a:srgbClr val="EAEAEA"/>
                </a:solidFill>
              </a:rPr>
              <a:t> </a:t>
            </a:r>
            <a:r>
              <a:rPr lang="en-US" sz="4000" b="1" dirty="0" err="1">
                <a:solidFill>
                  <a:srgbClr val="EAEAEA"/>
                </a:solidFill>
              </a:rPr>
              <a:t>Çıkan</a:t>
            </a:r>
            <a:r>
              <a:rPr lang="en-US" sz="4000" b="1" dirty="0">
                <a:solidFill>
                  <a:srgbClr val="EAEAEA"/>
                </a:solidFill>
              </a:rPr>
              <a:t> </a:t>
            </a:r>
            <a:r>
              <a:rPr lang="tr-TR" sz="4000" b="1" dirty="0">
                <a:solidFill>
                  <a:srgbClr val="EAEAEA"/>
                </a:solidFill>
              </a:rPr>
              <a:t>Yenilikler </a:t>
            </a:r>
            <a:r>
              <a:rPr lang="en-US" sz="4000" b="1" dirty="0" err="1">
                <a:solidFill>
                  <a:srgbClr val="EAEAEA"/>
                </a:solidFill>
              </a:rPr>
              <a:t>Nelerdir</a:t>
            </a:r>
            <a:r>
              <a:rPr lang="en-US" sz="4000" b="1" dirty="0">
                <a:solidFill>
                  <a:srgbClr val="EAEAEA"/>
                </a:solidFill>
              </a:rPr>
              <a:t>?</a:t>
            </a:r>
            <a:r>
              <a:rPr lang="tr-TR" sz="4000" b="1" dirty="0">
                <a:solidFill>
                  <a:srgbClr val="EAEAEA"/>
                </a:solidFill>
              </a:rPr>
              <a:t/>
            </a:r>
            <a:br>
              <a:rPr lang="tr-TR" sz="4000" b="1" dirty="0">
                <a:solidFill>
                  <a:srgbClr val="EAEAEA"/>
                </a:solidFill>
              </a:rPr>
            </a:br>
            <a:r>
              <a:rPr lang="tr-TR" sz="4000" b="1" spc="300" dirty="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a:t>©MEB_TTKB</a:t>
            </a:r>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a:solidFill>
                  <a:srgbClr val="EAEAEA"/>
                </a:solidFill>
                <a:latin typeface="Cambria" panose="02040503050406030204" pitchFamily="18" charset="0"/>
              </a:rPr>
              <a:t>2</a:t>
            </a:r>
            <a:r>
              <a:rPr lang="tr-TR" sz="1600" b="1" dirty="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p14="http://schemas.microsoft.com/office/powerpoint/2010/main" val="1553573580"/>
      </p:ext>
    </p:extLst>
  </p:cSld>
  <p:clrMapOvr>
    <a:masterClrMapping/>
  </p:clrMapOvr>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34240</TotalTime>
  <Words>1341</Words>
  <Application>Microsoft Office PowerPoint</Application>
  <PresentationFormat>Geniş ekran</PresentationFormat>
  <Paragraphs>239</Paragraphs>
  <Slides>15</Slides>
  <Notes>15</Notes>
  <HiddenSlides>0</HiddenSlides>
  <MMClips>0</MMClips>
  <ScaleCrop>false</ScaleCrop>
  <HeadingPairs>
    <vt:vector size="6" baseType="variant">
      <vt:variant>
        <vt:lpstr>Kullanılan Yazı Tipleri</vt:lpstr>
      </vt:variant>
      <vt:variant>
        <vt:i4>8</vt:i4>
      </vt:variant>
      <vt:variant>
        <vt:lpstr>Tema</vt:lpstr>
      </vt:variant>
      <vt:variant>
        <vt:i4>4</vt:i4>
      </vt:variant>
      <vt:variant>
        <vt:lpstr>Slayt Başlıkları</vt:lpstr>
      </vt:variant>
      <vt:variant>
        <vt:i4>15</vt:i4>
      </vt:variant>
    </vt:vector>
  </HeadingPairs>
  <TitlesOfParts>
    <vt:vector size="27" baseType="lpstr">
      <vt:lpstr>Arial</vt:lpstr>
      <vt:lpstr>Calibri</vt:lpstr>
      <vt:lpstr>Calibri Light</vt:lpstr>
      <vt:lpstr>Cambria</vt:lpstr>
      <vt:lpstr>FontAwesome</vt:lpstr>
      <vt:lpstr>Open Sans</vt:lpstr>
      <vt:lpstr>Wingdings</vt:lpstr>
      <vt:lpstr>Yu Mincho Light</vt:lpstr>
      <vt:lpstr>Office Theme</vt:lpstr>
      <vt:lpstr>Blank</vt:lpstr>
      <vt:lpstr>TITLES</vt:lpstr>
      <vt:lpstr>1_Office Theme</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ispartamem</cp:lastModifiedBy>
  <cp:revision>527</cp:revision>
  <dcterms:created xsi:type="dcterms:W3CDTF">2016-07-27T20:38:12Z</dcterms:created>
  <dcterms:modified xsi:type="dcterms:W3CDTF">2024-06-10T07:03:45Z</dcterms:modified>
  <cp:category>Templates</cp:category>
</cp:coreProperties>
</file>